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1" r:id="rId1"/>
    <p:sldMasterId id="2147483722" r:id="rId2"/>
  </p:sldMasterIdLst>
  <p:notesMasterIdLst>
    <p:notesMasterId r:id="rId63"/>
  </p:notesMasterIdLst>
  <p:handoutMasterIdLst>
    <p:handoutMasterId r:id="rId64"/>
  </p:handoutMasterIdLst>
  <p:sldIdLst>
    <p:sldId id="451" r:id="rId3"/>
    <p:sldId id="279" r:id="rId4"/>
    <p:sldId id="472" r:id="rId5"/>
    <p:sldId id="473" r:id="rId6"/>
    <p:sldId id="474" r:id="rId7"/>
    <p:sldId id="471" r:id="rId8"/>
    <p:sldId id="389" r:id="rId9"/>
    <p:sldId id="441" r:id="rId10"/>
    <p:sldId id="390" r:id="rId11"/>
    <p:sldId id="392" r:id="rId12"/>
    <p:sldId id="436" r:id="rId13"/>
    <p:sldId id="446" r:id="rId14"/>
    <p:sldId id="393" r:id="rId15"/>
    <p:sldId id="398" r:id="rId16"/>
    <p:sldId id="399" r:id="rId17"/>
    <p:sldId id="400" r:id="rId18"/>
    <p:sldId id="402" r:id="rId19"/>
    <p:sldId id="401" r:id="rId20"/>
    <p:sldId id="403" r:id="rId21"/>
    <p:sldId id="404" r:id="rId22"/>
    <p:sldId id="411" r:id="rId23"/>
    <p:sldId id="405" r:id="rId24"/>
    <p:sldId id="395" r:id="rId25"/>
    <p:sldId id="447" r:id="rId26"/>
    <p:sldId id="444" r:id="rId27"/>
    <p:sldId id="420" r:id="rId28"/>
    <p:sldId id="419" r:id="rId29"/>
    <p:sldId id="423" r:id="rId30"/>
    <p:sldId id="422" r:id="rId31"/>
    <p:sldId id="424" r:id="rId32"/>
    <p:sldId id="443" r:id="rId33"/>
    <p:sldId id="417" r:id="rId34"/>
    <p:sldId id="416" r:id="rId35"/>
    <p:sldId id="428" r:id="rId36"/>
    <p:sldId id="437" r:id="rId37"/>
    <p:sldId id="429" r:id="rId38"/>
    <p:sldId id="426" r:id="rId39"/>
    <p:sldId id="438" r:id="rId40"/>
    <p:sldId id="452" r:id="rId41"/>
    <p:sldId id="440" r:id="rId42"/>
    <p:sldId id="456" r:id="rId43"/>
    <p:sldId id="453" r:id="rId44"/>
    <p:sldId id="432" r:id="rId45"/>
    <p:sldId id="454" r:id="rId46"/>
    <p:sldId id="433" r:id="rId47"/>
    <p:sldId id="450" r:id="rId48"/>
    <p:sldId id="449" r:id="rId49"/>
    <p:sldId id="475" r:id="rId50"/>
    <p:sldId id="434" r:id="rId51"/>
    <p:sldId id="388" r:id="rId52"/>
    <p:sldId id="462" r:id="rId53"/>
    <p:sldId id="463" r:id="rId54"/>
    <p:sldId id="464" r:id="rId55"/>
    <p:sldId id="458" r:id="rId56"/>
    <p:sldId id="465" r:id="rId57"/>
    <p:sldId id="466" r:id="rId58"/>
    <p:sldId id="467" r:id="rId59"/>
    <p:sldId id="469" r:id="rId60"/>
    <p:sldId id="470" r:id="rId61"/>
    <p:sldId id="468" r:id="rId62"/>
  </p:sldIdLst>
  <p:sldSz cx="9144000" cy="6858000" type="screen4x3"/>
  <p:notesSz cx="6797675" cy="9926638"/>
  <p:defaultTex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6452"/>
    <a:srgbClr val="E5DBA1"/>
    <a:srgbClr val="BABA93"/>
    <a:srgbClr val="BABB93"/>
    <a:srgbClr val="DEDEAF"/>
    <a:srgbClr val="999999"/>
    <a:srgbClr val="D9D9D9"/>
    <a:srgbClr val="CCCCCC"/>
    <a:srgbClr val="C8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52" autoAdjust="0"/>
    <p:restoredTop sz="78330" autoAdjust="0"/>
  </p:normalViewPr>
  <p:slideViewPr>
    <p:cSldViewPr snapToGrid="0">
      <p:cViewPr varScale="1">
        <p:scale>
          <a:sx n="53" d="100"/>
          <a:sy n="53" d="100"/>
        </p:scale>
        <p:origin x="-1692" y="-90"/>
      </p:cViewPr>
      <p:guideLst>
        <p:guide orient="horz" pos="658"/>
        <p:guide orient="horz" pos="388"/>
        <p:guide pos="288"/>
        <p:guide pos="102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0" d="100"/>
        <a:sy n="130" d="100"/>
      </p:scale>
      <p:origin x="0" y="5730"/>
    </p:cViewPr>
  </p:sorterViewPr>
  <p:notesViewPr>
    <p:cSldViewPr snapToGrid="0">
      <p:cViewPr varScale="1">
        <p:scale>
          <a:sx n="108" d="100"/>
          <a:sy n="108" d="100"/>
        </p:scale>
        <p:origin x="-4140"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Times" charset="0"/>
              </a:defRPr>
            </a:lvl1pPr>
          </a:lstStyle>
          <a:p>
            <a:endParaRPr lang="de-DE" dirty="0">
              <a:latin typeface="Arial Narrow" pitchFamily="34" charset="0"/>
            </a:endParaRPr>
          </a:p>
        </p:txBody>
      </p:sp>
      <p:sp>
        <p:nvSpPr>
          <p:cNvPr id="66563" name="Rectangle 3"/>
          <p:cNvSpPr>
            <a:spLocks noGrp="1" noChangeArrowheads="1"/>
          </p:cNvSpPr>
          <p:nvPr>
            <p:ph type="dt" sz="quarter"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Times" charset="0"/>
              </a:defRPr>
            </a:lvl1pPr>
          </a:lstStyle>
          <a:p>
            <a:endParaRPr lang="de-DE">
              <a:latin typeface="Arial Narrow" pitchFamily="34" charset="0"/>
            </a:endParaRPr>
          </a:p>
        </p:txBody>
      </p:sp>
      <p:sp>
        <p:nvSpPr>
          <p:cNvPr id="66564" name="Rectangle 4"/>
          <p:cNvSpPr>
            <a:spLocks noGrp="1" noChangeArrowheads="1"/>
          </p:cNvSpPr>
          <p:nvPr>
            <p:ph type="ftr" sz="quarter" idx="2"/>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Times" charset="0"/>
              </a:defRPr>
            </a:lvl1pPr>
          </a:lstStyle>
          <a:p>
            <a:endParaRPr lang="de-DE">
              <a:latin typeface="Arial Narrow" pitchFamily="34" charset="0"/>
            </a:endParaRPr>
          </a:p>
        </p:txBody>
      </p:sp>
      <p:sp>
        <p:nvSpPr>
          <p:cNvPr id="66565" name="Rectangle 5"/>
          <p:cNvSpPr>
            <a:spLocks noGrp="1" noChangeArrowheads="1"/>
          </p:cNvSpPr>
          <p:nvPr>
            <p:ph type="sldNum" sz="quarter" idx="3"/>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Times" charset="0"/>
              </a:defRPr>
            </a:lvl1pPr>
          </a:lstStyle>
          <a:p>
            <a:fld id="{47F930EC-4FD0-431B-BB9B-47DE359CDF6F}" type="slidenum">
              <a:rPr lang="de-DE">
                <a:latin typeface="Arial Narrow" pitchFamily="34" charset="0"/>
              </a:rPr>
              <a:pPr/>
              <a:t>‹Nº›</a:t>
            </a:fld>
            <a:endParaRPr lang="de-DE">
              <a:latin typeface="Arial Narrow" pitchFamily="34" charset="0"/>
            </a:endParaRPr>
          </a:p>
        </p:txBody>
      </p:sp>
    </p:spTree>
    <p:extLst>
      <p:ext uri="{BB962C8B-B14F-4D97-AF65-F5344CB8AC3E}">
        <p14:creationId xmlns:p14="http://schemas.microsoft.com/office/powerpoint/2010/main" val="24842276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defRPr sz="1200" b="0">
                <a:solidFill>
                  <a:schemeClr val="tx1"/>
                </a:solidFill>
                <a:latin typeface="Arial Narrow" pitchFamily="34" charset="0"/>
              </a:defRPr>
            </a:lvl1pPr>
          </a:lstStyle>
          <a:p>
            <a:endParaRPr lang="de-DE" dirty="0"/>
          </a:p>
        </p:txBody>
      </p:sp>
      <p:sp>
        <p:nvSpPr>
          <p:cNvPr id="8195" name="Rectangle 3"/>
          <p:cNvSpPr>
            <a:spLocks noGrp="1" noChangeArrowheads="1"/>
          </p:cNvSpPr>
          <p:nvPr>
            <p:ph type="dt" idx="1"/>
          </p:nvPr>
        </p:nvSpPr>
        <p:spPr bwMode="auto">
          <a:xfrm>
            <a:off x="3852016" y="0"/>
            <a:ext cx="2945659" cy="495936"/>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lvl1pPr algn="r">
              <a:defRPr sz="1200" b="0">
                <a:solidFill>
                  <a:schemeClr val="tx1"/>
                </a:solidFill>
                <a:latin typeface="Arial Narrow" pitchFamily="34" charset="0"/>
              </a:defRPr>
            </a:lvl1pPr>
          </a:lstStyle>
          <a:p>
            <a:endParaRPr lang="de-DE"/>
          </a:p>
        </p:txBody>
      </p:sp>
      <p:sp>
        <p:nvSpPr>
          <p:cNvPr id="819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06357" y="4715351"/>
            <a:ext cx="4984962" cy="4466591"/>
          </a:xfrm>
          <a:prstGeom prst="rect">
            <a:avLst/>
          </a:prstGeom>
          <a:noFill/>
          <a:ln w="9525">
            <a:noFill/>
            <a:miter lim="800000"/>
            <a:headEnd/>
            <a:tailEnd/>
          </a:ln>
          <a:effectLst/>
        </p:spPr>
        <p:txBody>
          <a:bodyPr vert="horz" wrap="square" lIns="91001" tIns="45501" rIns="91001" bIns="45501" numCol="1" anchor="t" anchorCtr="0" compatLnSpc="1">
            <a:prstTxWarp prst="textNoShape">
              <a:avLst/>
            </a:prstTxWarp>
          </a:bodyPr>
          <a:lstStyle/>
          <a:p>
            <a:pPr lvl="0"/>
            <a:r>
              <a:rPr lang="de-DE" dirty="0" smtClean="0"/>
              <a:t>Klicken Sie, um die Formate des Vorlagentextes zu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8198" name="Rectangle 6"/>
          <p:cNvSpPr>
            <a:spLocks noGrp="1" noChangeArrowheads="1"/>
          </p:cNvSpPr>
          <p:nvPr>
            <p:ph type="ftr" sz="quarter" idx="4"/>
          </p:nvPr>
        </p:nvSpPr>
        <p:spPr bwMode="auto">
          <a:xfrm>
            <a:off x="0"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defRPr sz="1200" b="0">
                <a:solidFill>
                  <a:schemeClr val="tx1"/>
                </a:solidFill>
                <a:latin typeface="Arial Narrow" pitchFamily="34" charset="0"/>
              </a:defRPr>
            </a:lvl1pPr>
          </a:lstStyle>
          <a:p>
            <a:endParaRPr lang="de-DE"/>
          </a:p>
        </p:txBody>
      </p:sp>
      <p:sp>
        <p:nvSpPr>
          <p:cNvPr id="8199" name="Rectangle 7"/>
          <p:cNvSpPr>
            <a:spLocks noGrp="1" noChangeArrowheads="1"/>
          </p:cNvSpPr>
          <p:nvPr>
            <p:ph type="sldNum" sz="quarter" idx="5"/>
          </p:nvPr>
        </p:nvSpPr>
        <p:spPr bwMode="auto">
          <a:xfrm>
            <a:off x="3852016" y="9430702"/>
            <a:ext cx="2945659" cy="495936"/>
          </a:xfrm>
          <a:prstGeom prst="rect">
            <a:avLst/>
          </a:prstGeom>
          <a:noFill/>
          <a:ln w="9525">
            <a:noFill/>
            <a:miter lim="800000"/>
            <a:headEnd/>
            <a:tailEnd/>
          </a:ln>
          <a:effectLst/>
        </p:spPr>
        <p:txBody>
          <a:bodyPr vert="horz" wrap="square" lIns="91001" tIns="45501" rIns="91001" bIns="45501" numCol="1" anchor="b" anchorCtr="0" compatLnSpc="1">
            <a:prstTxWarp prst="textNoShape">
              <a:avLst/>
            </a:prstTxWarp>
          </a:bodyPr>
          <a:lstStyle>
            <a:lvl1pPr algn="r">
              <a:defRPr sz="1200" b="0">
                <a:solidFill>
                  <a:schemeClr val="tx1"/>
                </a:solidFill>
                <a:latin typeface="Arial Narrow" pitchFamily="34" charset="0"/>
              </a:defRPr>
            </a:lvl1pPr>
          </a:lstStyle>
          <a:p>
            <a:fld id="{276F4F92-661F-4424-ADED-7D3829A4203F}" type="slidenum">
              <a:rPr lang="de-DE" smtClean="0"/>
              <a:pPr/>
              <a:t>‹Nº›</a:t>
            </a:fld>
            <a:endParaRPr lang="de-DE"/>
          </a:p>
        </p:txBody>
      </p:sp>
    </p:spTree>
    <p:extLst>
      <p:ext uri="{BB962C8B-B14F-4D97-AF65-F5344CB8AC3E}">
        <p14:creationId xmlns:p14="http://schemas.microsoft.com/office/powerpoint/2010/main" val="32016004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Narrow" pitchFamily="34" charset="0"/>
        <a:ea typeface="+mn-ea"/>
        <a:cs typeface="+mn-cs"/>
      </a:defRPr>
    </a:lvl1pPr>
    <a:lvl2pPr marL="457200" algn="l" rtl="0" fontAlgn="base">
      <a:spcBef>
        <a:spcPct val="30000"/>
      </a:spcBef>
      <a:spcAft>
        <a:spcPct val="0"/>
      </a:spcAft>
      <a:defRPr sz="1200" kern="1200">
        <a:solidFill>
          <a:schemeClr val="tx1"/>
        </a:solidFill>
        <a:latin typeface="Arial Narrow" pitchFamily="34" charset="0"/>
        <a:ea typeface="+mn-ea"/>
        <a:cs typeface="+mn-cs"/>
      </a:defRPr>
    </a:lvl2pPr>
    <a:lvl3pPr marL="914400" algn="l" rtl="0" fontAlgn="base">
      <a:spcBef>
        <a:spcPct val="30000"/>
      </a:spcBef>
      <a:spcAft>
        <a:spcPct val="0"/>
      </a:spcAft>
      <a:defRPr sz="1200" kern="1200">
        <a:solidFill>
          <a:schemeClr val="tx1"/>
        </a:solidFill>
        <a:latin typeface="Arial Narrow" pitchFamily="34" charset="0"/>
        <a:ea typeface="+mn-ea"/>
        <a:cs typeface="+mn-cs"/>
      </a:defRPr>
    </a:lvl3pPr>
    <a:lvl4pPr marL="1371600" algn="l" rtl="0" fontAlgn="base">
      <a:spcBef>
        <a:spcPct val="30000"/>
      </a:spcBef>
      <a:spcAft>
        <a:spcPct val="0"/>
      </a:spcAft>
      <a:defRPr sz="1200" kern="1200">
        <a:solidFill>
          <a:schemeClr val="tx1"/>
        </a:solidFill>
        <a:latin typeface="Arial Narrow" pitchFamily="34" charset="0"/>
        <a:ea typeface="+mn-ea"/>
        <a:cs typeface="+mn-cs"/>
      </a:defRPr>
    </a:lvl4pPr>
    <a:lvl5pPr marL="1828800" algn="l" rtl="0" fontAlgn="base">
      <a:spcBef>
        <a:spcPct val="30000"/>
      </a:spcBef>
      <a:spcAft>
        <a:spcPct val="0"/>
      </a:spcAft>
      <a:defRPr sz="1200" kern="1200">
        <a:solidFill>
          <a:schemeClr val="tx1"/>
        </a:solidFill>
        <a:latin typeface="Arial Narrow"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2</a:t>
            </a:fld>
            <a:endParaRPr lang="de-DE"/>
          </a:p>
        </p:txBody>
      </p:sp>
    </p:spTree>
    <p:extLst>
      <p:ext uri="{BB962C8B-B14F-4D97-AF65-F5344CB8AC3E}">
        <p14:creationId xmlns:p14="http://schemas.microsoft.com/office/powerpoint/2010/main" val="3874417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just" defTabSz="914400" rtl="0" eaLnBrk="1" fontAlgn="base" latinLnBrk="0" hangingPunct="1">
              <a:lnSpc>
                <a:spcPct val="80000"/>
              </a:lnSpc>
              <a:spcBef>
                <a:spcPct val="30000"/>
              </a:spcBef>
              <a:spcAft>
                <a:spcPct val="0"/>
              </a:spcAft>
              <a:buClrTx/>
              <a:buSzTx/>
              <a:buFontTx/>
              <a:buNone/>
              <a:tabLst/>
              <a:defRPr/>
            </a:pPr>
            <a:r>
              <a:rPr lang="en-US" sz="1200" b="0" kern="0" dirty="0" smtClean="0">
                <a:solidFill>
                  <a:schemeClr val="tx2"/>
                </a:solidFill>
                <a:latin typeface="Calibri" pitchFamily="34" charset="0"/>
              </a:rPr>
              <a:t>To  </a:t>
            </a:r>
            <a:r>
              <a:rPr lang="en-US" sz="1200" b="1" kern="0" dirty="0" smtClean="0">
                <a:solidFill>
                  <a:schemeClr val="tx2"/>
                </a:solidFill>
                <a:latin typeface="Calibri" pitchFamily="34" charset="0"/>
              </a:rPr>
              <a:t>improve the basis of information of countries and to monitor</a:t>
            </a:r>
            <a:r>
              <a:rPr lang="en-US" sz="1200" b="0" kern="0" dirty="0" smtClean="0">
                <a:solidFill>
                  <a:schemeClr val="tx2"/>
                </a:solidFill>
                <a:latin typeface="Calibri" pitchFamily="34" charset="0"/>
              </a:rPr>
              <a:t> their mitigation actions for national planning, implementation and coordination of individual mitigation activities of bottom-up actions and policies and top-down goals.</a:t>
            </a:r>
          </a:p>
          <a:p>
            <a:pPr algn="just">
              <a:lnSpc>
                <a:spcPct val="80000"/>
              </a:lnSpc>
              <a:defRPr/>
            </a:pPr>
            <a:r>
              <a:rPr lang="en-US" sz="1200" b="1" dirty="0" smtClean="0">
                <a:solidFill>
                  <a:srgbClr val="C00000"/>
                </a:solidFill>
                <a:latin typeface="Calibri" pitchFamily="34" charset="0"/>
              </a:rPr>
              <a:t>Note</a:t>
            </a:r>
            <a:r>
              <a:rPr lang="en-US" sz="1200" i="1" dirty="0" smtClean="0">
                <a:solidFill>
                  <a:srgbClr val="C00000"/>
                </a:solidFill>
                <a:latin typeface="Calibri" pitchFamily="34" charset="0"/>
              </a:rPr>
              <a:t>: </a:t>
            </a:r>
            <a:r>
              <a:rPr lang="de-DE" sz="1200" dirty="0" smtClean="0">
                <a:solidFill>
                  <a:schemeClr val="tx2"/>
                </a:solidFill>
                <a:latin typeface="Calibri" pitchFamily="34" charset="0"/>
              </a:rPr>
              <a:t>This Tool does not support the compilation of BURs or NCs but the development of national MRV systems to generate such reports. There are other tools under development providing guidance on how to collect data for BURs and NCs.</a:t>
            </a:r>
          </a:p>
          <a:p>
            <a:pPr algn="just">
              <a:lnSpc>
                <a:spcPct val="80000"/>
              </a:lnSpc>
              <a:defRPr/>
            </a:pPr>
            <a:r>
              <a:rPr lang="de-DE" sz="1200" b="1" dirty="0" smtClean="0">
                <a:solidFill>
                  <a:srgbClr val="C00000"/>
                </a:solidFill>
                <a:latin typeface="Calibri" pitchFamily="34" charset="0"/>
              </a:rPr>
              <a:t>Note: </a:t>
            </a:r>
            <a:r>
              <a:rPr lang="de-DE" sz="1200" dirty="0" smtClean="0">
                <a:solidFill>
                  <a:schemeClr val="tx2"/>
                </a:solidFill>
                <a:latin typeface="Calibri" pitchFamily="34" charset="0"/>
              </a:rPr>
              <a:t>This Tool has been designed to provide guidance and recommendations. The Implementation might not need to be as comprehensive as advised.</a:t>
            </a:r>
          </a:p>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28</a:t>
            </a:fld>
            <a:endParaRPr lang="de-DE"/>
          </a:p>
        </p:txBody>
      </p:sp>
    </p:spTree>
    <p:extLst>
      <p:ext uri="{BB962C8B-B14F-4D97-AF65-F5344CB8AC3E}">
        <p14:creationId xmlns:p14="http://schemas.microsoft.com/office/powerpoint/2010/main" val="422260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smtClean="0">
                <a:solidFill>
                  <a:schemeClr val="tx2"/>
                </a:solidFill>
                <a:latin typeface="Calibri" pitchFamily="34" charset="0"/>
              </a:rPr>
              <a:t>The MRV-Tool is not designed to be read from start to finish. Instead, follow the path you want to take by clicking on the links, forward arrows and back arrows</a:t>
            </a:r>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30</a:t>
            </a:fld>
            <a:endParaRPr lang="de-DE"/>
          </a:p>
        </p:txBody>
      </p:sp>
    </p:spTree>
    <p:extLst>
      <p:ext uri="{BB962C8B-B14F-4D97-AF65-F5344CB8AC3E}">
        <p14:creationId xmlns:p14="http://schemas.microsoft.com/office/powerpoint/2010/main" val="3514040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dirty="0" smtClean="0">
                <a:solidFill>
                  <a:schemeClr val="tx2"/>
                </a:solidFill>
                <a:latin typeface="Calibri" panose="020F0502020204030204" pitchFamily="34" charset="0"/>
              </a:rPr>
              <a:t>Therefore, the indicators determine what gets measured, reported and verified. Little focus to-date on the MRV of mitigation actions, including non-comprehensive descriptions in National Communications often lead to a vague understanding of mitigation impacts. Transparency, Completeness, Consistency, Comparability, Accuracy (TCCCA). </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i="1" dirty="0" smtClean="0">
                <a:solidFill>
                  <a:schemeClr val="tx2"/>
                </a:solidFill>
                <a:latin typeface="Calibri" panose="020F0502020204030204" pitchFamily="34" charset="0"/>
              </a:rPr>
              <a:t>(e.g. emission reductions and progress to achieving objectives and co-benefits).</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b="0" dirty="0" smtClean="0">
              <a:solidFill>
                <a:schemeClr val="tx2"/>
              </a:solidFill>
              <a:latin typeface="Calibri" panose="020F0502020204030204" pitchFamily="34" charset="0"/>
            </a:endParaRPr>
          </a:p>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33</a:t>
            </a:fld>
            <a:endParaRPr lang="de-DE"/>
          </a:p>
        </p:txBody>
      </p:sp>
    </p:spTree>
    <p:extLst>
      <p:ext uri="{BB962C8B-B14F-4D97-AF65-F5344CB8AC3E}">
        <p14:creationId xmlns:p14="http://schemas.microsoft.com/office/powerpoint/2010/main" val="1054813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Good information and communication are of vital importance. Gathering and keeping a record of information for reporting relies on good communication and coordination between all entities involved in the monitoring process.</a:t>
            </a:r>
          </a:p>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Define clear roles and responsibilities and give transparent guidance to each organisation involved in developing and implementing the NAMA MRV-plan. This will ensure the reliability and consistency of the measured information, as well as its timely reporting and verification.</a:t>
            </a:r>
          </a:p>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Calculate emission mitigation and mitigation costs based on proven or credible methods and using the best available data.</a:t>
            </a:r>
          </a:p>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Monitoring quality and reliability of data and an open and transparent access to information increases the efficiency of the MRV process. Emission mitigation and mitigation costs should be calculated based on proven or credible methods using the best available data.</a:t>
            </a:r>
          </a:p>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Examine existing MRV best practice to ensure the MRV plan is designed according to national requirements. </a:t>
            </a:r>
          </a:p>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Perform continuous review and improvement of the MRV plan. Organisations with different expertise should be involved, in order to maximise technical capabilities.</a:t>
            </a:r>
            <a:endParaRPr lang="de-DE" dirty="0"/>
          </a:p>
        </p:txBody>
      </p:sp>
      <p:sp>
        <p:nvSpPr>
          <p:cNvPr id="4" name="Foliennummernplatzhalter 3"/>
          <p:cNvSpPr>
            <a:spLocks noGrp="1"/>
          </p:cNvSpPr>
          <p:nvPr>
            <p:ph type="sldNum" sz="quarter" idx="10"/>
          </p:nvPr>
        </p:nvSpPr>
        <p:spPr/>
        <p:txBody>
          <a:bodyPr/>
          <a:lstStyle/>
          <a:p>
            <a:fld id="{CD90769E-799D-4569-8E73-5C185D4B096D}" type="slidenum">
              <a:rPr lang="de-DE" smtClean="0"/>
              <a:pPr/>
              <a:t>34</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Calculate emission mitigation and mitigation costs based on proven or credible methods and using the best available data.</a:t>
            </a:r>
          </a:p>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Monitoring quality and reliability of data and an open and transparent access to information increases the efficiency of the MRV process. Emission mitigation and mitigation costs should be calculated based on proven or credible methods using the best available data.</a:t>
            </a:r>
          </a:p>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Examine existing MRV best practice to ensure the MRV plan is designed according to national requirements. </a:t>
            </a:r>
          </a:p>
          <a:p>
            <a:pPr marL="285750" indent="-285750" algn="just">
              <a:spcAft>
                <a:spcPts val="300"/>
              </a:spcAft>
              <a:buClr>
                <a:schemeClr val="tx2"/>
              </a:buClr>
              <a:buFont typeface="Arial" pitchFamily="34" charset="0"/>
              <a:buChar char="•"/>
            </a:pPr>
            <a:r>
              <a:rPr lang="en-GB" sz="1200" b="0" dirty="0" smtClean="0">
                <a:solidFill>
                  <a:schemeClr val="tx2"/>
                </a:solidFill>
                <a:latin typeface="Calibri" pitchFamily="34" charset="0"/>
              </a:rPr>
              <a:t>Perform continuous review and improvement of the MRV plan. Organisations with different expertise should be involved, in order to maximise technical capabilities.</a:t>
            </a:r>
            <a:endParaRPr lang="de-DE" dirty="0" smtClean="0"/>
          </a:p>
          <a:p>
            <a:pPr marL="285750" indent="-285750" algn="just">
              <a:spcAft>
                <a:spcPts val="300"/>
              </a:spcAft>
              <a:buClr>
                <a:schemeClr val="tx2"/>
              </a:buClr>
              <a:buFont typeface="Arial" pitchFamily="34" charset="0"/>
              <a:buChar char="•"/>
            </a:pPr>
            <a:endParaRPr lang="en-GB" sz="1200" b="0" dirty="0" smtClean="0">
              <a:solidFill>
                <a:schemeClr val="tx2"/>
              </a:solidFill>
              <a:latin typeface="Calibri" pitchFamily="34" charset="0"/>
            </a:endParaRPr>
          </a:p>
        </p:txBody>
      </p:sp>
      <p:sp>
        <p:nvSpPr>
          <p:cNvPr id="4" name="Foliennummernplatzhalter 3"/>
          <p:cNvSpPr>
            <a:spLocks noGrp="1"/>
          </p:cNvSpPr>
          <p:nvPr>
            <p:ph type="sldNum" sz="quarter" idx="10"/>
          </p:nvPr>
        </p:nvSpPr>
        <p:spPr/>
        <p:txBody>
          <a:bodyPr/>
          <a:lstStyle/>
          <a:p>
            <a:fld id="{CD90769E-799D-4569-8E73-5C185D4B096D}" type="slidenum">
              <a:rPr lang="de-DE" smtClean="0"/>
              <a:pPr/>
              <a:t>35</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36</a:t>
            </a:fld>
            <a:endParaRPr lang="de-DE"/>
          </a:p>
        </p:txBody>
      </p:sp>
    </p:spTree>
    <p:extLst>
      <p:ext uri="{BB962C8B-B14F-4D97-AF65-F5344CB8AC3E}">
        <p14:creationId xmlns:p14="http://schemas.microsoft.com/office/powerpoint/2010/main" val="1162116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39</a:t>
            </a:fld>
            <a:endParaRPr lang="de-DE"/>
          </a:p>
        </p:txBody>
      </p:sp>
    </p:spTree>
    <p:extLst>
      <p:ext uri="{BB962C8B-B14F-4D97-AF65-F5344CB8AC3E}">
        <p14:creationId xmlns:p14="http://schemas.microsoft.com/office/powerpoint/2010/main" val="390669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0" dirty="0" smtClean="0">
                <a:solidFill>
                  <a:schemeClr val="tx2"/>
                </a:solidFill>
                <a:latin typeface="Calibri" pitchFamily="34" charset="0"/>
              </a:rPr>
              <a:t>Verifiers should only be responsible for data that is easily verifiable (e.g. data on fuel use, compliance with procedures) and not for assessing politically-influenced elements, such as baselines. </a:t>
            </a:r>
          </a:p>
          <a:p>
            <a:endParaRPr lang="en-US" dirty="0"/>
          </a:p>
        </p:txBody>
      </p:sp>
      <p:sp>
        <p:nvSpPr>
          <p:cNvPr id="4" name="Foliennummernplatzhalter 3"/>
          <p:cNvSpPr>
            <a:spLocks noGrp="1"/>
          </p:cNvSpPr>
          <p:nvPr>
            <p:ph type="sldNum" sz="quarter" idx="10"/>
          </p:nvPr>
        </p:nvSpPr>
        <p:spPr/>
        <p:txBody>
          <a:bodyPr/>
          <a:lstStyle/>
          <a:p>
            <a:fld id="{CD90769E-799D-4569-8E73-5C185D4B096D}" type="slidenum">
              <a:rPr lang="de-DE" smtClean="0"/>
              <a:pPr/>
              <a:t>43</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sz="1200" b="0" i="0" kern="1200" dirty="0" smtClean="0">
                <a:solidFill>
                  <a:schemeClr val="tx1"/>
                </a:solidFill>
                <a:effectLst/>
                <a:latin typeface="Arial Narrow" pitchFamily="34" charset="0"/>
                <a:ea typeface="+mn-ea"/>
                <a:cs typeface="+mn-cs"/>
              </a:rPr>
              <a:t>Transparentes,</a:t>
            </a:r>
            <a:r>
              <a:rPr lang="es-MX" sz="1200" b="0" i="0" kern="1200" baseline="0" dirty="0" smtClean="0">
                <a:solidFill>
                  <a:schemeClr val="tx1"/>
                </a:solidFill>
                <a:effectLst/>
                <a:latin typeface="Arial Narrow" pitchFamily="34" charset="0"/>
                <a:ea typeface="+mn-ea"/>
                <a:cs typeface="+mn-cs"/>
              </a:rPr>
              <a:t> íntegros, consistentes, comparables y exactos</a:t>
            </a:r>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44</a:t>
            </a:fld>
            <a:endParaRPr lang="de-DE"/>
          </a:p>
        </p:txBody>
      </p:sp>
    </p:spTree>
    <p:extLst>
      <p:ext uri="{BB962C8B-B14F-4D97-AF65-F5344CB8AC3E}">
        <p14:creationId xmlns:p14="http://schemas.microsoft.com/office/powerpoint/2010/main" val="2459020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49</a:t>
            </a:fld>
            <a:endParaRPr lang="de-DE"/>
          </a:p>
        </p:txBody>
      </p:sp>
    </p:spTree>
    <p:extLst>
      <p:ext uri="{BB962C8B-B14F-4D97-AF65-F5344CB8AC3E}">
        <p14:creationId xmlns:p14="http://schemas.microsoft.com/office/powerpoint/2010/main" val="4016549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a:ln/>
        </p:spPr>
      </p:sp>
      <p:sp>
        <p:nvSpPr>
          <p:cNvPr id="12697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dirty="0" smtClean="0"/>
          </a:p>
        </p:txBody>
      </p:sp>
      <p:sp>
        <p:nvSpPr>
          <p:cNvPr id="4" name="3 Marcador de número de diapositiva"/>
          <p:cNvSpPr>
            <a:spLocks noGrp="1"/>
          </p:cNvSpPr>
          <p:nvPr>
            <p:ph type="sldNum" sz="quarter" idx="5"/>
          </p:nvPr>
        </p:nvSpPr>
        <p:spPr/>
        <p:txBody>
          <a:bodyPr/>
          <a:lstStyle/>
          <a:p>
            <a:pPr>
              <a:defRPr/>
            </a:pPr>
            <a:fld id="{DC0E09FD-2B73-432A-8A29-9257BFD0D671}" type="slidenum">
              <a:rPr lang="de-DE"/>
              <a:pPr>
                <a:defRPr/>
              </a:pPr>
              <a:t>4</a:t>
            </a:fld>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50</a:t>
            </a:fld>
            <a:endParaRPr lang="de-DE"/>
          </a:p>
        </p:txBody>
      </p:sp>
    </p:spTree>
    <p:extLst>
      <p:ext uri="{BB962C8B-B14F-4D97-AF65-F5344CB8AC3E}">
        <p14:creationId xmlns:p14="http://schemas.microsoft.com/office/powerpoint/2010/main" val="3712332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Arial Narrow" pitchFamily="34" charset="0"/>
                <a:ea typeface="+mn-ea"/>
                <a:cs typeface="+mn-cs"/>
              </a:rPr>
              <a:t>Ask the participants what they thought of the clip and what they thought it might mean in the context of MRV. The facilitator can choose to steer the discussion towards the point that you can’t manage what you can’t measure. This is demonstrated in the video by the fact that the cyclists now when to pedal harder by watching real time data on the power output of their bikes compared to the power requirements for the shower. The discussion can be led in this direction by the facilitator by asking questions such as “how did the cyclists know when to pedal harder?”. This can then lead to a wider group discussion about why it is important to measure data.</a:t>
            </a:r>
            <a:endParaRPr lang="es-MX" sz="1200" kern="1200" dirty="0" smtClean="0">
              <a:solidFill>
                <a:schemeClr val="tx1"/>
              </a:solidFill>
              <a:effectLst/>
              <a:latin typeface="Arial Narrow" pitchFamily="34" charset="0"/>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6</a:t>
            </a:fld>
            <a:endParaRPr lang="de-DE"/>
          </a:p>
        </p:txBody>
      </p:sp>
    </p:spTree>
    <p:extLst>
      <p:ext uri="{BB962C8B-B14F-4D97-AF65-F5344CB8AC3E}">
        <p14:creationId xmlns:p14="http://schemas.microsoft.com/office/powerpoint/2010/main" val="3128226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8</a:t>
            </a:fld>
            <a:endParaRPr lang="de-DE"/>
          </a:p>
        </p:txBody>
      </p:sp>
    </p:spTree>
    <p:extLst>
      <p:ext uri="{BB962C8B-B14F-4D97-AF65-F5344CB8AC3E}">
        <p14:creationId xmlns:p14="http://schemas.microsoft.com/office/powerpoint/2010/main" val="20773358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10</a:t>
            </a:fld>
            <a:endParaRPr lang="de-DE"/>
          </a:p>
        </p:txBody>
      </p:sp>
    </p:spTree>
    <p:extLst>
      <p:ext uri="{BB962C8B-B14F-4D97-AF65-F5344CB8AC3E}">
        <p14:creationId xmlns:p14="http://schemas.microsoft.com/office/powerpoint/2010/main" val="3549504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12</a:t>
            </a:fld>
            <a:endParaRPr lang="de-DE"/>
          </a:p>
        </p:txBody>
      </p:sp>
    </p:spTree>
    <p:extLst>
      <p:ext uri="{BB962C8B-B14F-4D97-AF65-F5344CB8AC3E}">
        <p14:creationId xmlns:p14="http://schemas.microsoft.com/office/powerpoint/2010/main" val="16138906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GB" sz="1200" b="1" kern="0" smtClean="0">
                <a:solidFill>
                  <a:schemeClr val="tx2"/>
                </a:solidFill>
                <a:latin typeface="Calibri" pitchFamily="34" charset="0"/>
              </a:rPr>
              <a:t>International Consultation and Analysis (ICA)</a:t>
            </a:r>
            <a:endParaRPr lang="es-MX"/>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13</a:t>
            </a:fld>
            <a:endParaRPr lang="de-DE"/>
          </a:p>
        </p:txBody>
      </p:sp>
    </p:spTree>
    <p:extLst>
      <p:ext uri="{BB962C8B-B14F-4D97-AF65-F5344CB8AC3E}">
        <p14:creationId xmlns:p14="http://schemas.microsoft.com/office/powerpoint/2010/main" val="3273524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MX" dirty="0" smtClean="0"/>
              <a:t>SUPUESTOS</a:t>
            </a:r>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17</a:t>
            </a:fld>
            <a:endParaRPr lang="de-DE"/>
          </a:p>
        </p:txBody>
      </p:sp>
    </p:spTree>
    <p:extLst>
      <p:ext uri="{BB962C8B-B14F-4D97-AF65-F5344CB8AC3E}">
        <p14:creationId xmlns:p14="http://schemas.microsoft.com/office/powerpoint/2010/main" val="36193268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Arial Narrow" pitchFamily="34" charset="0"/>
                <a:ea typeface="+mn-ea"/>
                <a:cs typeface="+mn-cs"/>
              </a:rPr>
              <a:t>Ask the participants what they thought of the clip and what they thought it might mean in the context of MRV. The facilitator can choose to steer the discussion towards the point that you can’t manage what you can’t measure. This is demonstrated in the video by the fact that the cyclists now when to pedal harder by watching real time data on the power output of their bikes compared to the power requirements for the shower. The discussion can be led in this direction by the facilitator by asking questions such as “how did the cyclists know when to pedal harder?”. This can then lead to a wider group discussion about why it is important to measure data.</a:t>
            </a:r>
            <a:endParaRPr lang="es-MX" sz="1200" kern="1200" dirty="0" smtClean="0">
              <a:solidFill>
                <a:schemeClr val="tx1"/>
              </a:solidFill>
              <a:effectLst/>
              <a:latin typeface="Arial Narrow" pitchFamily="34" charset="0"/>
              <a:ea typeface="+mn-ea"/>
              <a:cs typeface="+mn-cs"/>
            </a:endParaRPr>
          </a:p>
          <a:p>
            <a:endParaRPr lang="es-MX" dirty="0"/>
          </a:p>
        </p:txBody>
      </p:sp>
      <p:sp>
        <p:nvSpPr>
          <p:cNvPr id="4" name="3 Marcador de número de diapositiva"/>
          <p:cNvSpPr>
            <a:spLocks noGrp="1"/>
          </p:cNvSpPr>
          <p:nvPr>
            <p:ph type="sldNum" sz="quarter" idx="10"/>
          </p:nvPr>
        </p:nvSpPr>
        <p:spPr/>
        <p:txBody>
          <a:bodyPr/>
          <a:lstStyle/>
          <a:p>
            <a:fld id="{276F4F92-661F-4424-ADED-7D3829A4203F}" type="slidenum">
              <a:rPr lang="de-DE" smtClean="0"/>
              <a:pPr/>
              <a:t>24</a:t>
            </a:fld>
            <a:endParaRPr lang="de-DE"/>
          </a:p>
        </p:txBody>
      </p:sp>
    </p:spTree>
    <p:extLst>
      <p:ext uri="{BB962C8B-B14F-4D97-AF65-F5344CB8AC3E}">
        <p14:creationId xmlns:p14="http://schemas.microsoft.com/office/powerpoint/2010/main" val="31282263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gi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Headline, Bulletpoints">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a:p>
            <a:pPr lvl="3"/>
            <a:r>
              <a:rPr lang="de-DE" noProof="0" smtClean="0"/>
              <a:t>Vierte Ebene</a:t>
            </a:r>
          </a:p>
        </p:txBody>
      </p:sp>
      <p:pic>
        <p:nvPicPr>
          <p:cNvPr id="6" name="5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447"/>
            <a:ext cx="2325817" cy="1692317"/>
          </a:xfrm>
          <a:prstGeom prst="rect">
            <a:avLst/>
          </a:prstGeom>
        </p:spPr>
      </p:pic>
      <p:sp>
        <p:nvSpPr>
          <p:cNvPr id="7" name="Textfeld 11"/>
          <p:cNvSpPr txBox="1"/>
          <p:nvPr userDrawn="1"/>
        </p:nvSpPr>
        <p:spPr>
          <a:xfrm>
            <a:off x="7419434" y="314102"/>
            <a:ext cx="1066949" cy="215444"/>
          </a:xfrm>
          <a:prstGeom prst="rect">
            <a:avLst/>
          </a:prstGeom>
          <a:noFill/>
        </p:spPr>
        <p:txBody>
          <a:bodyPr wrap="square" rtlCol="0">
            <a:spAutoFit/>
          </a:bodyPr>
          <a:lstStyle/>
          <a:p>
            <a:r>
              <a:rPr lang="de-DE" sz="800" b="0" dirty="0" smtClean="0">
                <a:solidFill>
                  <a:schemeClr val="tx1"/>
                </a:solidFill>
                <a:latin typeface="Arial" pitchFamily="34" charset="0"/>
                <a:cs typeface="Arial" pitchFamily="34" charset="0"/>
              </a:rPr>
              <a:t>Implementado por</a:t>
            </a:r>
            <a:endParaRPr lang="de-DE" sz="800" b="0" dirty="0">
              <a:solidFill>
                <a:schemeClr val="tx1"/>
              </a:solidFill>
              <a:latin typeface="Arial" pitchFamily="34" charset="0"/>
              <a:cs typeface="Arial" pitchFamily="34" charset="0"/>
            </a:endParaRPr>
          </a:p>
        </p:txBody>
      </p:sp>
      <p:sp>
        <p:nvSpPr>
          <p:cNvPr id="2" name="Titel 1"/>
          <p:cNvSpPr>
            <a:spLocks noGrp="1"/>
          </p:cNvSpPr>
          <p:nvPr>
            <p:ph type="title"/>
          </p:nvPr>
        </p:nvSpPr>
        <p:spPr/>
        <p:txBody>
          <a:bodyPr/>
          <a:lstStyle/>
          <a:p>
            <a:r>
              <a:rPr lang="de-DE" noProof="0" smtClean="0"/>
              <a:t>Titelmasterformat durch Klicken bearbeiten</a:t>
            </a:r>
            <a:endParaRPr lang="de-DE" noProof="0"/>
          </a:p>
        </p:txBody>
      </p:sp>
    </p:spTree>
    <p:extLst>
      <p:ext uri="{BB962C8B-B14F-4D97-AF65-F5344CB8AC3E}">
        <p14:creationId xmlns:p14="http://schemas.microsoft.com/office/powerpoint/2010/main" val="2453010258"/>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adline,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9317A057-C766-48FB-B1EC-CC1898F04EF1}" type="datetime1">
              <a:rPr lang="de-DE" smtClean="0"/>
              <a:pPr/>
              <a:t>10.04.2014</a:t>
            </a:fld>
            <a:endParaRPr lang="de-DE"/>
          </a:p>
        </p:txBody>
      </p:sp>
      <p:sp>
        <p:nvSpPr>
          <p:cNvPr id="5" name="Inhaltsplatzhalter 2"/>
          <p:cNvSpPr>
            <a:spLocks noGrp="1"/>
          </p:cNvSpPr>
          <p:nvPr>
            <p:ph idx="1" hasCustomPrompt="1"/>
          </p:nvPr>
        </p:nvSpPr>
        <p:spPr>
          <a:xfrm>
            <a:off x="684000" y="2448000"/>
            <a:ext cx="7776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3796386890"/>
      </p:ext>
    </p:extLst>
  </p:cSld>
  <p:clrMapOvr>
    <a:masterClrMapping/>
  </p:clrMapOv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Headline, Subhead, Bulletpoints">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pPr>
              <a:defRPr/>
            </a:pPr>
            <a:r>
              <a:rPr lang="es-ES_tradnl" smtClean="0"/>
              <a:t>Título de la presentación</a:t>
            </a:r>
            <a:endParaRPr lang="es-ES_tradnl"/>
          </a:p>
        </p:txBody>
      </p:sp>
      <p:sp>
        <p:nvSpPr>
          <p:cNvPr id="4" name="Datumsplatzhalter 3"/>
          <p:cNvSpPr>
            <a:spLocks noGrp="1"/>
          </p:cNvSpPr>
          <p:nvPr>
            <p:ph type="dt" sz="half" idx="11"/>
          </p:nvPr>
        </p:nvSpPr>
        <p:spPr/>
        <p:txBody>
          <a:bodyPr/>
          <a:lstStyle/>
          <a:p>
            <a:pPr>
              <a:defRPr/>
            </a:pPr>
            <a:fld id="{FBF17BB8-F5D7-4020-B8E8-CDEF717077CD}" type="datetime1">
              <a:rPr lang="es-ES_tradnl" smtClean="0"/>
              <a:pPr>
                <a:defRPr/>
              </a:pPr>
              <a:t>10/04/2014</a:t>
            </a:fld>
            <a:endParaRPr lang="es-ES_tradnl" dirty="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314464160"/>
      </p:ext>
    </p:extLst>
  </p:cSld>
  <p:clrMapOvr>
    <a:masterClrMapping/>
  </p:clrMapOvr>
  <p:transition/>
  <p:timing>
    <p:tnLst>
      <p:par>
        <p:cTn id="1" dur="indefinite" restart="never" nodeType="tmRoot"/>
      </p:par>
    </p:tnLst>
  </p:timing>
  <p:hf sldNum="0"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pPr>
              <a:defRPr/>
            </a:pPr>
            <a:r>
              <a:rPr lang="es-ES_tradnl" smtClean="0"/>
              <a:t>Título de la presentación</a:t>
            </a:r>
            <a:endParaRPr lang="es-ES_tradnl"/>
          </a:p>
        </p:txBody>
      </p:sp>
      <p:sp>
        <p:nvSpPr>
          <p:cNvPr id="4" name="Datumsplatzhalter 3"/>
          <p:cNvSpPr>
            <a:spLocks noGrp="1"/>
          </p:cNvSpPr>
          <p:nvPr>
            <p:ph type="dt" sz="half" idx="11"/>
          </p:nvPr>
        </p:nvSpPr>
        <p:spPr/>
        <p:txBody>
          <a:bodyPr/>
          <a:lstStyle/>
          <a:p>
            <a:pPr>
              <a:defRPr/>
            </a:pPr>
            <a:fld id="{FBF17BB8-F5D7-4020-B8E8-CDEF717077CD}" type="datetime1">
              <a:rPr lang="es-ES_tradnl" smtClean="0"/>
              <a:pPr>
                <a:defRPr/>
              </a:pPr>
              <a:t>10/04/2014</a:t>
            </a:fld>
            <a:endParaRPr lang="es-ES_tradnl"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smtClean="0"/>
              <a:t>Bild durch Klicken auf Symbol hinzufügen</a:t>
            </a:r>
            <a:endParaRPr lang="de-DE" noProof="0"/>
          </a:p>
        </p:txBody>
      </p:sp>
    </p:spTree>
    <p:extLst>
      <p:ext uri="{BB962C8B-B14F-4D97-AF65-F5344CB8AC3E}">
        <p14:creationId xmlns:p14="http://schemas.microsoft.com/office/powerpoint/2010/main" val="1603872207"/>
      </p:ext>
    </p:extLst>
  </p:cSld>
  <p:clrMapOvr>
    <a:masterClrMapping/>
  </p:clrMapOvr>
  <p:transition/>
  <p:timing>
    <p:tnLst>
      <p:par>
        <p:cTn id="1" dur="indefinite" restart="never" nodeType="tmRoot"/>
      </p:par>
    </p:tnLst>
  </p:timing>
  <p:hf sldNum="0"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pPr>
              <a:defRPr/>
            </a:pPr>
            <a:r>
              <a:rPr lang="es-ES_tradnl" smtClean="0"/>
              <a:t>Título de la presentación</a:t>
            </a:r>
            <a:endParaRPr lang="es-ES_tradnl"/>
          </a:p>
        </p:txBody>
      </p:sp>
      <p:sp>
        <p:nvSpPr>
          <p:cNvPr id="4" name="Datumsplatzhalter 3"/>
          <p:cNvSpPr>
            <a:spLocks noGrp="1"/>
          </p:cNvSpPr>
          <p:nvPr>
            <p:ph type="dt" sz="half" idx="11"/>
          </p:nvPr>
        </p:nvSpPr>
        <p:spPr/>
        <p:txBody>
          <a:bodyPr/>
          <a:lstStyle/>
          <a:p>
            <a:pPr>
              <a:defRPr/>
            </a:pPr>
            <a:fld id="{FBF17BB8-F5D7-4020-B8E8-CDEF717077CD}" type="datetime1">
              <a:rPr lang="es-ES_tradnl" smtClean="0"/>
              <a:pPr>
                <a:defRPr/>
              </a:pPr>
              <a:t>10/04/2014</a:t>
            </a:fld>
            <a:endParaRPr lang="es-ES_tradnl" dirty="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smtClean="0"/>
              <a:t>Bild durch Klicken auf Symbol hinzufügen</a:t>
            </a:r>
            <a:endParaRPr lang="de-DE" noProof="0" dirty="0"/>
          </a:p>
        </p:txBody>
      </p:sp>
    </p:spTree>
    <p:extLst>
      <p:ext uri="{BB962C8B-B14F-4D97-AF65-F5344CB8AC3E}">
        <p14:creationId xmlns:p14="http://schemas.microsoft.com/office/powerpoint/2010/main" val="2408328140"/>
      </p:ext>
    </p:extLst>
  </p:cSld>
  <p:clrMapOvr>
    <a:masterClrMapping/>
  </p:clrMapOvr>
  <p:transition/>
  <p:timing>
    <p:tnLst>
      <p:par>
        <p:cTn id="1" dur="indefinite" restart="never" nodeType="tmRoot"/>
      </p:par>
    </p:tnLst>
  </p:timing>
  <p:hf sldNum="0"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pPr>
              <a:defRPr/>
            </a:pPr>
            <a:r>
              <a:rPr lang="es-ES_tradnl" smtClean="0"/>
              <a:t>Título de la presentación</a:t>
            </a:r>
            <a:endParaRPr lang="es-ES_tradnl"/>
          </a:p>
        </p:txBody>
      </p:sp>
      <p:sp>
        <p:nvSpPr>
          <p:cNvPr id="4" name="Datumsplatzhalter 3"/>
          <p:cNvSpPr>
            <a:spLocks noGrp="1"/>
          </p:cNvSpPr>
          <p:nvPr>
            <p:ph type="dt" sz="half" idx="11"/>
          </p:nvPr>
        </p:nvSpPr>
        <p:spPr/>
        <p:txBody>
          <a:bodyPr/>
          <a:lstStyle/>
          <a:p>
            <a:pPr>
              <a:defRPr/>
            </a:pPr>
            <a:fld id="{FBF17BB8-F5D7-4020-B8E8-CDEF717077CD}" type="datetime1">
              <a:rPr lang="es-ES_tradnl" smtClean="0"/>
              <a:pPr>
                <a:defRPr/>
              </a:pPr>
              <a:t>10/04/2014</a:t>
            </a:fld>
            <a:endParaRPr lang="es-ES_tradnl" dirty="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3613993046"/>
      </p:ext>
    </p:extLst>
  </p:cSld>
  <p:clrMapOvr>
    <a:masterClrMapping/>
  </p:clrMapOvr>
  <p:transition/>
  <p:timing>
    <p:tnLst>
      <p:par>
        <p:cTn id="1" dur="indefinite" restart="never" nodeType="tmRoot"/>
      </p:par>
    </p:tnLst>
  </p:timing>
  <p:hf sldNum="0" hd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pPr>
              <a:defRPr/>
            </a:pPr>
            <a:r>
              <a:rPr lang="es-ES_tradnl" smtClean="0"/>
              <a:t>Título de la presentación</a:t>
            </a:r>
            <a:endParaRPr lang="es-ES_tradnl"/>
          </a:p>
        </p:txBody>
      </p:sp>
      <p:sp>
        <p:nvSpPr>
          <p:cNvPr id="4" name="Datumsplatzhalter 3"/>
          <p:cNvSpPr>
            <a:spLocks noGrp="1"/>
          </p:cNvSpPr>
          <p:nvPr>
            <p:ph type="dt" sz="half" idx="11"/>
          </p:nvPr>
        </p:nvSpPr>
        <p:spPr/>
        <p:txBody>
          <a:bodyPr/>
          <a:lstStyle/>
          <a:p>
            <a:pPr>
              <a:defRPr/>
            </a:pPr>
            <a:fld id="{FBF17BB8-F5D7-4020-B8E8-CDEF717077CD}" type="datetime1">
              <a:rPr lang="es-ES_tradnl" smtClean="0"/>
              <a:pPr>
                <a:defRPr/>
              </a:pPr>
              <a:t>10/04/2014</a:t>
            </a:fld>
            <a:endParaRPr lang="es-ES_tradnl" dirty="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p:txBody>
      </p:sp>
    </p:spTree>
    <p:extLst>
      <p:ext uri="{BB962C8B-B14F-4D97-AF65-F5344CB8AC3E}">
        <p14:creationId xmlns:p14="http://schemas.microsoft.com/office/powerpoint/2010/main" val="1517044642"/>
      </p:ext>
    </p:extLst>
  </p:cSld>
  <p:clrMapOvr>
    <a:masterClrMapping/>
  </p:clrMapOvr>
  <p:transition/>
  <p:timing>
    <p:tnLst>
      <p:par>
        <p:cTn id="1" dur="indefinite" restart="never" nodeType="tmRoot"/>
      </p:par>
    </p:tnLst>
  </p:timing>
  <p:hf sldNum="0"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adline, Subhead, Bulletpoints">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7" name="Inhaltsplatzhalter 2"/>
          <p:cNvSpPr>
            <a:spLocks noGrp="1"/>
          </p:cNvSpPr>
          <p:nvPr>
            <p:ph idx="1" hasCustomPrompt="1"/>
          </p:nvPr>
        </p:nvSpPr>
        <p:spPr>
          <a:xfrm>
            <a:off x="684000" y="2448000"/>
            <a:ext cx="7776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dirty="0" smtClean="0"/>
              <a:t>Text durch klicken hinzufügen</a:t>
            </a:r>
          </a:p>
          <a:p>
            <a:pPr lvl="1"/>
            <a:r>
              <a:rPr lang="de-DE" noProof="0" dirty="0" smtClean="0"/>
              <a:t>Zweite Ebene</a:t>
            </a:r>
          </a:p>
          <a:p>
            <a:pPr lvl="2"/>
            <a:r>
              <a:rPr lang="de-DE" noProof="0" dirty="0" smtClean="0"/>
              <a:t>Dritte Ebene</a:t>
            </a:r>
          </a:p>
          <a:p>
            <a:pPr lvl="3"/>
            <a:r>
              <a:rPr lang="de-DE" noProof="0" dirty="0" smtClean="0"/>
              <a:t>Vierte Ebene</a:t>
            </a:r>
          </a:p>
        </p:txBody>
      </p:sp>
      <p:pic>
        <p:nvPicPr>
          <p:cNvPr id="6" name="5 Imagen"/>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3447"/>
            <a:ext cx="2325817" cy="1692317"/>
          </a:xfrm>
          <a:prstGeom prst="rect">
            <a:avLst/>
          </a:prstGeom>
        </p:spPr>
      </p:pic>
      <p:sp>
        <p:nvSpPr>
          <p:cNvPr id="2" name="Titel 1"/>
          <p:cNvSpPr>
            <a:spLocks noGrp="1"/>
          </p:cNvSpPr>
          <p:nvPr>
            <p:ph type="title"/>
          </p:nvPr>
        </p:nvSpPr>
        <p:spPr/>
        <p:txBody>
          <a:bodyPr/>
          <a:lstStyle/>
          <a:p>
            <a:r>
              <a:rPr lang="de-DE" noProof="0" dirty="0" smtClean="0"/>
              <a:t>Titelmasterformat durch Klicken bearbeiten</a:t>
            </a:r>
            <a:endParaRPr lang="de-DE" noProof="0" dirty="0"/>
          </a:p>
        </p:txBody>
      </p:sp>
      <p:sp>
        <p:nvSpPr>
          <p:cNvPr id="8" name="Textfeld 11"/>
          <p:cNvSpPr txBox="1"/>
          <p:nvPr userDrawn="1"/>
        </p:nvSpPr>
        <p:spPr>
          <a:xfrm>
            <a:off x="7419434" y="314102"/>
            <a:ext cx="1066949" cy="215444"/>
          </a:xfrm>
          <a:prstGeom prst="rect">
            <a:avLst/>
          </a:prstGeom>
          <a:noFill/>
        </p:spPr>
        <p:txBody>
          <a:bodyPr wrap="square" rtlCol="0">
            <a:spAutoFit/>
          </a:bodyPr>
          <a:lstStyle/>
          <a:p>
            <a:r>
              <a:rPr lang="de-DE" sz="800" b="0" dirty="0" smtClean="0">
                <a:solidFill>
                  <a:schemeClr val="tx1"/>
                </a:solidFill>
                <a:latin typeface="Arial" pitchFamily="34" charset="0"/>
                <a:cs typeface="Arial" pitchFamily="34" charset="0"/>
              </a:rPr>
              <a:t>Implementado por</a:t>
            </a:r>
            <a:endParaRPr lang="de-DE" sz="800" b="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335835877"/>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Headline, Subhead, Bulletpoints, Bi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6" name="Bildplatzhalter 2"/>
          <p:cNvSpPr>
            <a:spLocks noGrp="1"/>
          </p:cNvSpPr>
          <p:nvPr>
            <p:ph type="pic" idx="12"/>
          </p:nvPr>
        </p:nvSpPr>
        <p:spPr>
          <a:xfrm>
            <a:off x="6786000" y="2448001"/>
            <a:ext cx="2358000" cy="2052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smtClean="0"/>
              <a:t>Bild durch Klicken auf Symbol hinzufügen</a:t>
            </a:r>
            <a:endParaRPr lang="de-DE" noProof="0"/>
          </a:p>
        </p:txBody>
      </p:sp>
    </p:spTree>
    <p:extLst>
      <p:ext uri="{BB962C8B-B14F-4D97-AF65-F5344CB8AC3E}">
        <p14:creationId xmlns:p14="http://schemas.microsoft.com/office/powerpoint/2010/main" val="581427851"/>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line, Subhead, Bulletpoints, großes Bild ">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7" name="Inhaltsplatzhalter 2"/>
          <p:cNvSpPr>
            <a:spLocks noGrp="1"/>
          </p:cNvSpPr>
          <p:nvPr>
            <p:ph idx="1" hasCustomPrompt="1"/>
          </p:nvPr>
        </p:nvSpPr>
        <p:spPr>
          <a:xfrm>
            <a:off x="684000" y="2448000"/>
            <a:ext cx="576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8" name="Bildplatzhalter 2"/>
          <p:cNvSpPr>
            <a:spLocks noGrp="1"/>
          </p:cNvSpPr>
          <p:nvPr>
            <p:ph type="pic" idx="12"/>
          </p:nvPr>
        </p:nvSpPr>
        <p:spPr>
          <a:xfrm>
            <a:off x="6786000" y="2448001"/>
            <a:ext cx="2358000" cy="3348000"/>
          </a:xfrm>
        </p:spPr>
        <p:txBody>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noProof="0" smtClean="0"/>
              <a:t>Bild durch Klicken auf Symbol hinzufügen</a:t>
            </a:r>
            <a:endParaRPr lang="de-DE" noProof="0" dirty="0"/>
          </a:p>
        </p:txBody>
      </p:sp>
    </p:spTree>
    <p:extLst>
      <p:ext uri="{BB962C8B-B14F-4D97-AF65-F5344CB8AC3E}">
        <p14:creationId xmlns:p14="http://schemas.microsoft.com/office/powerpoint/2010/main" val="1801626705"/>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Headline, 2 Spalten, Subheadline,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7" name="Inhaltsplatzhalter 2"/>
          <p:cNvSpPr>
            <a:spLocks noGrp="1"/>
          </p:cNvSpPr>
          <p:nvPr>
            <p:ph idx="1" hasCustomPrompt="1"/>
          </p:nvPr>
        </p:nvSpPr>
        <p:spPr>
          <a:xfrm>
            <a:off x="684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
        <p:nvSpPr>
          <p:cNvPr id="8" name="Inhaltsplatzhalter 2"/>
          <p:cNvSpPr>
            <a:spLocks noGrp="1"/>
          </p:cNvSpPr>
          <p:nvPr>
            <p:ph idx="12" hasCustomPrompt="1"/>
          </p:nvPr>
        </p:nvSpPr>
        <p:spPr>
          <a:xfrm>
            <a:off x="4680000" y="2448000"/>
            <a:ext cx="3780000" cy="3816000"/>
          </a:xfrm>
        </p:spPr>
        <p:txBody>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lvl1pPr>
            <a:lvl2pPr marL="360000" indent="-360000">
              <a:buClr>
                <a:srgbClr val="C80F0F"/>
              </a:buClr>
              <a:buFont typeface="Arial" pitchFamily="34" charset="0"/>
              <a:buChar char="•"/>
              <a:defRPr sz="1800"/>
            </a:lvl2pPr>
            <a:lvl3pPr marL="720000">
              <a:defRPr sz="1800"/>
            </a:lvl3pPr>
            <a:lvl4pPr marL="1080000">
              <a:defRPr sz="1800" baseline="0"/>
            </a:lvl4pPr>
            <a:lvl5pPr marL="1440000">
              <a:defRPr sz="1800" baseline="0"/>
            </a:lvl5pPr>
            <a:lvl6pPr marL="1800000">
              <a:defRPr baseline="0"/>
            </a:lvl6pPr>
            <a:lvl7pPr marL="2160000">
              <a:defRPr baseline="0"/>
            </a:lvl7pPr>
            <a:lvl8pPr marL="2520000">
              <a:defRPr baseline="0"/>
            </a:lvl8pPr>
            <a:lvl9pPr marL="2880000">
              <a:defRPr/>
            </a:lvl9pPr>
          </a:lstStyle>
          <a:p>
            <a:pPr lvl="0"/>
            <a:r>
              <a:rPr lang="de-DE" noProof="0" smtClean="0"/>
              <a:t>Text durch klicken hinzufügen</a:t>
            </a:r>
          </a:p>
          <a:p>
            <a:pPr lvl="1"/>
            <a:r>
              <a:rPr lang="de-DE" noProof="0" smtClean="0"/>
              <a:t>Zweite Ebene</a:t>
            </a:r>
          </a:p>
          <a:p>
            <a:pPr lvl="2"/>
            <a:r>
              <a:rPr lang="de-DE" noProof="0" smtClean="0"/>
              <a:t>Dritte Ebene</a:t>
            </a:r>
          </a:p>
          <a:p>
            <a:pPr lvl="3"/>
            <a:r>
              <a:rPr lang="de-DE" noProof="0" smtClean="0"/>
              <a:t>Vierte Ebene</a:t>
            </a:r>
          </a:p>
        </p:txBody>
      </p:sp>
    </p:spTree>
    <p:extLst>
      <p:ext uri="{BB962C8B-B14F-4D97-AF65-F5344CB8AC3E}">
        <p14:creationId xmlns:p14="http://schemas.microsoft.com/office/powerpoint/2010/main" val="4241795388"/>
      </p:ext>
    </p:extLst>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Headline, 2 Spalten, Bulletpoints">
    <p:spTree>
      <p:nvGrpSpPr>
        <p:cNvPr id="1" name=""/>
        <p:cNvGrpSpPr/>
        <p:nvPr/>
      </p:nvGrpSpPr>
      <p:grpSpPr>
        <a:xfrm>
          <a:off x="0" y="0"/>
          <a:ext cx="0" cy="0"/>
          <a:chOff x="0" y="0"/>
          <a:chExt cx="0" cy="0"/>
        </a:xfrm>
      </p:grpSpPr>
      <p:sp>
        <p:nvSpPr>
          <p:cNvPr id="2" name="Titel 1"/>
          <p:cNvSpPr>
            <a:spLocks noGrp="1"/>
          </p:cNvSpPr>
          <p:nvPr>
            <p:ph type="title"/>
          </p:nvPr>
        </p:nvSpPr>
        <p:spPr>
          <a:xfrm>
            <a:off x="684000" y="1483200"/>
            <a:ext cx="7776000" cy="617928"/>
          </a:xfrm>
        </p:spPr>
        <p:txBody>
          <a:bodyPr/>
          <a:lstStyle/>
          <a:p>
            <a:r>
              <a:rPr lang="de-DE" noProof="0" smtClean="0"/>
              <a:t>Titelmasterformat durch Klicken bearbeiten</a:t>
            </a:r>
            <a:endParaRPr lang="de-DE" noProof="0"/>
          </a:p>
        </p:txBody>
      </p:sp>
      <p:sp>
        <p:nvSpPr>
          <p:cNvPr id="3" name="Fußzeilenplatzhalter 2"/>
          <p:cNvSpPr>
            <a:spLocks noGrp="1"/>
          </p:cNvSpPr>
          <p:nvPr>
            <p:ph type="ftr" sz="quarter" idx="10"/>
          </p:nvPr>
        </p:nvSpPr>
        <p:spPr/>
        <p:txBody>
          <a:bodyPr/>
          <a:lstStyle>
            <a:lvl1pPr>
              <a:defRPr/>
            </a:lvl1pPr>
          </a:lstStyle>
          <a:p>
            <a:r>
              <a:rPr lang="de-DE" dirty="0" smtClean="0"/>
              <a:t>XXX</a:t>
            </a:r>
            <a:endParaRPr lang="de-DE" dirty="0"/>
          </a:p>
        </p:txBody>
      </p:sp>
      <p:sp>
        <p:nvSpPr>
          <p:cNvPr id="4" name="Datumsplatzhalter 3"/>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9" name="Inhaltsplatzhalter 2"/>
          <p:cNvSpPr>
            <a:spLocks noGrp="1"/>
          </p:cNvSpPr>
          <p:nvPr>
            <p:ph idx="1" hasCustomPrompt="1"/>
          </p:nvPr>
        </p:nvSpPr>
        <p:spPr>
          <a:xfrm>
            <a:off x="683999"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p:txBody>
      </p:sp>
      <p:sp>
        <p:nvSpPr>
          <p:cNvPr id="10" name="Inhaltsplatzhalter 2"/>
          <p:cNvSpPr>
            <a:spLocks noGrp="1"/>
          </p:cNvSpPr>
          <p:nvPr>
            <p:ph idx="12" hasCustomPrompt="1"/>
          </p:nvPr>
        </p:nvSpPr>
        <p:spPr>
          <a:xfrm>
            <a:off x="4680000" y="2448000"/>
            <a:ext cx="3780000" cy="3816000"/>
          </a:xfrm>
        </p:spPr>
        <p:txBody>
          <a:bodyPr/>
          <a:lstStyle>
            <a:lvl1pPr>
              <a:defRPr sz="1800"/>
            </a:lvl1pPr>
            <a:lvl2pPr>
              <a:defRPr sz="1800"/>
            </a:lvl2pPr>
            <a:lvl3pPr>
              <a:defRPr sz="1800"/>
            </a:lvl3pPr>
            <a:lvl4pPr>
              <a:defRPr sz="1800"/>
            </a:lvl4pPr>
            <a:lvl5pPr>
              <a:defRPr sz="1800"/>
            </a:lvl5pPr>
          </a:lstStyle>
          <a:p>
            <a:pPr lvl="0"/>
            <a:r>
              <a:rPr lang="de-DE" noProof="0" smtClean="0"/>
              <a:t>Erste Ebene</a:t>
            </a:r>
          </a:p>
          <a:p>
            <a:pPr lvl="1"/>
            <a:r>
              <a:rPr lang="de-DE" noProof="0" smtClean="0"/>
              <a:t>Zweite Ebene</a:t>
            </a:r>
          </a:p>
          <a:p>
            <a:pPr lvl="2"/>
            <a:r>
              <a:rPr lang="de-DE" noProof="0" smtClean="0"/>
              <a:t>Dritte Ebene</a:t>
            </a:r>
          </a:p>
        </p:txBody>
      </p:sp>
    </p:spTree>
    <p:extLst>
      <p:ext uri="{BB962C8B-B14F-4D97-AF65-F5344CB8AC3E}">
        <p14:creationId xmlns:p14="http://schemas.microsoft.com/office/powerpoint/2010/main" val="9934572"/>
      </p:ext>
    </p:extLst>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pPr>
              <a:defRPr/>
            </a:pPr>
            <a:fld id="{B5050FE9-1D67-44F5-BD17-B19DA876A90D}" type="datetimeFigureOut">
              <a:rPr lang="es-MX"/>
              <a:pPr>
                <a:defRPr/>
              </a:pPr>
              <a:t>10/04/2014</a:t>
            </a:fld>
            <a:endParaRPr lang="es-MX" dirty="0"/>
          </a:p>
        </p:txBody>
      </p:sp>
      <p:sp>
        <p:nvSpPr>
          <p:cNvPr id="5" name="4 Marcador de pie de página"/>
          <p:cNvSpPr>
            <a:spLocks noGrp="1"/>
          </p:cNvSpPr>
          <p:nvPr>
            <p:ph type="ftr" sz="quarter" idx="11"/>
          </p:nvPr>
        </p:nvSpPr>
        <p:spPr/>
        <p:txBody>
          <a:bodyPr/>
          <a:lstStyle>
            <a:lvl1pPr>
              <a:defRPr/>
            </a:lvl1pPr>
          </a:lstStyle>
          <a:p>
            <a:pPr>
              <a:defRPr/>
            </a:pPr>
            <a:endParaRPr lang="es-MX"/>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lvl1pPr eaLnBrk="0" hangingPunct="0">
              <a:defRPr>
                <a:cs typeface="+mn-cs"/>
              </a:defRPr>
            </a:lvl1pPr>
          </a:lstStyle>
          <a:p>
            <a:pPr>
              <a:defRPr/>
            </a:pPr>
            <a:fld id="{2B390301-834C-42A7-8CCD-20884BA06DFB}" type="slidenum">
              <a:rPr lang="es-MX"/>
              <a:pPr>
                <a:defRPr/>
              </a:pPr>
              <a:t>‹Nº›</a:t>
            </a:fld>
            <a:endParaRPr lang="es-MX" dirty="0"/>
          </a:p>
        </p:txBody>
      </p:sp>
    </p:spTree>
    <p:extLst>
      <p:ext uri="{BB962C8B-B14F-4D97-AF65-F5344CB8AC3E}">
        <p14:creationId xmlns:p14="http://schemas.microsoft.com/office/powerpoint/2010/main" val="4051422000"/>
      </p:ext>
    </p:extLst>
  </p:cSld>
  <p:clrMapOvr>
    <a:masterClrMapping/>
  </p:clrMapOvr>
  <p:hf hdr="0" ftr="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cSld name="Titelfolie">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93187" name="Text Box 3"/>
          <p:cNvSpPr txBox="1">
            <a:spLocks noChangeArrowheads="1"/>
          </p:cNvSpPr>
          <p:nvPr/>
        </p:nvSpPr>
        <p:spPr bwMode="auto">
          <a:xfrm>
            <a:off x="6934200" y="6596063"/>
            <a:ext cx="1981200" cy="274637"/>
          </a:xfrm>
          <a:prstGeom prst="rect">
            <a:avLst/>
          </a:prstGeom>
          <a:noFill/>
          <a:ln w="9525">
            <a:noFill/>
            <a:miter lim="800000"/>
            <a:headEnd/>
            <a:tailEnd/>
          </a:ln>
          <a:effectLst/>
        </p:spPr>
        <p:txBody>
          <a:bodyPr>
            <a:spAutoFit/>
          </a:bodyPr>
          <a:lstStyle/>
          <a:p>
            <a:fld id="{B6627C32-A0CE-40F6-BDFA-3C7C724DC8AA}" type="datetime1">
              <a:rPr lang="de-DE" sz="1200" b="0">
                <a:solidFill>
                  <a:schemeClr val="bg1"/>
                </a:solidFill>
              </a:rPr>
              <a:pPr/>
              <a:t>10.04.2014</a:t>
            </a:fld>
            <a:r>
              <a:rPr lang="de-DE" sz="1200" b="0">
                <a:solidFill>
                  <a:schemeClr val="bg1"/>
                </a:solidFill>
              </a:rPr>
              <a:t>     Seite </a:t>
            </a:r>
            <a:fld id="{F7DC8B0F-09E1-4ADE-8436-67CF7C966884}" type="slidenum">
              <a:rPr lang="de-DE" sz="1200" b="0">
                <a:solidFill>
                  <a:schemeClr val="bg1"/>
                </a:solidFill>
              </a:rPr>
              <a:pPr/>
              <a:t>‹Nº›</a:t>
            </a:fld>
            <a:endParaRPr lang="de-DE" sz="1200" b="0">
              <a:solidFill>
                <a:schemeClr val="bg1"/>
              </a:solidFill>
            </a:endParaRPr>
          </a:p>
        </p:txBody>
      </p:sp>
      <p:sp>
        <p:nvSpPr>
          <p:cNvPr id="93188" name="Rectangle 4"/>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93190" name="Line 6"/>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endParaRPr lang="de-DE"/>
          </a:p>
        </p:txBody>
      </p:sp>
      <p:pic>
        <p:nvPicPr>
          <p:cNvPr id="93191" name="Picture 7"/>
          <p:cNvPicPr>
            <a:picLocks noChangeAspect="1" noChangeArrowheads="1"/>
          </p:cNvPicPr>
          <p:nvPr/>
        </p:nvPicPr>
        <p:blipFill>
          <a:blip r:embed="rId2" cstate="print">
            <a:lum contrast="-20000"/>
          </a:blip>
          <a:srcRect/>
          <a:stretch>
            <a:fillRect/>
          </a:stretch>
        </p:blipFill>
        <p:spPr bwMode="auto">
          <a:xfrm>
            <a:off x="7999413" y="0"/>
            <a:ext cx="1144587" cy="762000"/>
          </a:xfrm>
          <a:prstGeom prst="rect">
            <a:avLst/>
          </a:prstGeom>
          <a:noFill/>
        </p:spPr>
      </p:pic>
      <p:sp>
        <p:nvSpPr>
          <p:cNvPr id="93193" name="Rectangle 9"/>
          <p:cNvSpPr>
            <a:spLocks noChangeArrowheads="1"/>
          </p:cNvSpPr>
          <p:nvPr/>
        </p:nvSpPr>
        <p:spPr bwMode="auto">
          <a:xfrm>
            <a:off x="0" y="6624638"/>
            <a:ext cx="9144000" cy="233362"/>
          </a:xfrm>
          <a:prstGeom prst="rect">
            <a:avLst/>
          </a:prstGeom>
          <a:solidFill>
            <a:srgbClr val="939393"/>
          </a:solidFill>
          <a:ln w="9525">
            <a:noFill/>
            <a:miter lim="800000"/>
            <a:headEnd/>
            <a:tailEnd/>
          </a:ln>
          <a:effectLst/>
        </p:spPr>
        <p:txBody>
          <a:bodyPr wrap="none" anchor="ctr"/>
          <a:lstStyle/>
          <a:p>
            <a:endParaRPr lang="de-DE"/>
          </a:p>
        </p:txBody>
      </p:sp>
      <p:sp>
        <p:nvSpPr>
          <p:cNvPr id="93195" name="Rectangle 11"/>
          <p:cNvSpPr>
            <a:spLocks noChangeArrowheads="1"/>
          </p:cNvSpPr>
          <p:nvPr/>
        </p:nvSpPr>
        <p:spPr bwMode="auto">
          <a:xfrm>
            <a:off x="2133600" y="0"/>
            <a:ext cx="7010400" cy="762000"/>
          </a:xfrm>
          <a:prstGeom prst="rect">
            <a:avLst/>
          </a:prstGeom>
          <a:gradFill rotWithShape="0">
            <a:gsLst>
              <a:gs pos="0">
                <a:srgbClr val="FFFFFF"/>
              </a:gs>
              <a:gs pos="100000">
                <a:srgbClr val="939393"/>
              </a:gs>
            </a:gsLst>
            <a:lin ang="0" scaled="1"/>
          </a:gradFill>
          <a:ln w="9525">
            <a:noFill/>
            <a:miter lim="800000"/>
            <a:headEnd/>
            <a:tailEnd/>
          </a:ln>
          <a:effectLst/>
        </p:spPr>
        <p:txBody>
          <a:bodyPr wrap="none" anchor="ctr"/>
          <a:lstStyle/>
          <a:p>
            <a:pPr algn="ctr"/>
            <a:endParaRPr lang="en-BZ" sz="2400" b="0">
              <a:solidFill>
                <a:schemeClr val="tx1"/>
              </a:solidFill>
              <a:latin typeface="Times" charset="0"/>
            </a:endParaRPr>
          </a:p>
        </p:txBody>
      </p:sp>
      <p:sp>
        <p:nvSpPr>
          <p:cNvPr id="93196" name="Line 12"/>
          <p:cNvSpPr>
            <a:spLocks noChangeShapeType="1"/>
          </p:cNvSpPr>
          <p:nvPr/>
        </p:nvSpPr>
        <p:spPr bwMode="auto">
          <a:xfrm flipH="1">
            <a:off x="0" y="762000"/>
            <a:ext cx="9144000" cy="0"/>
          </a:xfrm>
          <a:prstGeom prst="line">
            <a:avLst/>
          </a:prstGeom>
          <a:noFill/>
          <a:ln w="3175">
            <a:solidFill>
              <a:srgbClr val="E6E6E6"/>
            </a:solidFill>
            <a:round/>
            <a:headEnd/>
            <a:tailEnd/>
          </a:ln>
          <a:effectLst/>
        </p:spPr>
        <p:txBody>
          <a:bodyPr/>
          <a:lstStyle/>
          <a:p>
            <a:endParaRPr lang="de-DE"/>
          </a:p>
        </p:txBody>
      </p:sp>
      <p:sp>
        <p:nvSpPr>
          <p:cNvPr id="93199" name="Rectangle 15"/>
          <p:cNvSpPr>
            <a:spLocks noGrp="1" noChangeArrowheads="1"/>
          </p:cNvSpPr>
          <p:nvPr>
            <p:ph type="ctrTitle" sz="quarter" hasCustomPrompt="1"/>
          </p:nvPr>
        </p:nvSpPr>
        <p:spPr>
          <a:xfrm>
            <a:off x="1040400" y="1993726"/>
            <a:ext cx="7034400" cy="1143000"/>
          </a:xfrm>
        </p:spPr>
        <p:txBody>
          <a:bodyPr anchor="ctr"/>
          <a:lstStyle>
            <a:lvl1pPr algn="ctr">
              <a:defRPr/>
            </a:lvl1pPr>
          </a:lstStyle>
          <a:p>
            <a:r>
              <a:rPr lang="de-DE" dirty="0" smtClean="0"/>
              <a:t>Titel durch Klicken hinzufügen</a:t>
            </a:r>
            <a:endParaRPr lang="de-DE" dirty="0"/>
          </a:p>
        </p:txBody>
      </p:sp>
      <p:sp>
        <p:nvSpPr>
          <p:cNvPr id="93200" name="Rectangle 16"/>
          <p:cNvSpPr>
            <a:spLocks noGrp="1" noChangeArrowheads="1"/>
          </p:cNvSpPr>
          <p:nvPr>
            <p:ph type="subTitle" sz="quarter" idx="1" hasCustomPrompt="1"/>
          </p:nvPr>
        </p:nvSpPr>
        <p:spPr>
          <a:xfrm>
            <a:off x="1040400" y="3239022"/>
            <a:ext cx="7034400" cy="1752600"/>
          </a:xfrm>
        </p:spPr>
        <p:txBody>
          <a:bodyPr/>
          <a:lstStyle>
            <a:lvl1pPr marL="0" indent="0" algn="ctr">
              <a:buFont typeface="Wingdings" pitchFamily="2" charset="2"/>
              <a:buNone/>
              <a:defRPr sz="2800" baseline="0"/>
            </a:lvl1pPr>
          </a:lstStyle>
          <a:p>
            <a:r>
              <a:rPr lang="de-DE" dirty="0" smtClean="0"/>
              <a:t>Untertitel durch Klicken hinzufügen</a:t>
            </a:r>
            <a:endParaRPr lang="de-DE" dirty="0"/>
          </a:p>
        </p:txBody>
      </p:sp>
      <p:sp>
        <p:nvSpPr>
          <p:cNvPr id="93202" name="Line 18"/>
          <p:cNvSpPr>
            <a:spLocks noChangeShapeType="1"/>
          </p:cNvSpPr>
          <p:nvPr/>
        </p:nvSpPr>
        <p:spPr bwMode="auto">
          <a:xfrm flipH="1">
            <a:off x="0" y="762000"/>
            <a:ext cx="9144000" cy="0"/>
          </a:xfrm>
          <a:prstGeom prst="line">
            <a:avLst/>
          </a:prstGeom>
          <a:noFill/>
          <a:ln w="3175">
            <a:solidFill>
              <a:srgbClr val="D9D9D9"/>
            </a:solidFill>
            <a:round/>
            <a:headEnd/>
            <a:tailEnd/>
          </a:ln>
          <a:effectLst/>
        </p:spPr>
        <p:txBody>
          <a:bodyPr/>
          <a:lstStyle/>
          <a:p>
            <a:endParaRPr lang="de-DE"/>
          </a:p>
        </p:txBody>
      </p:sp>
      <p:pic>
        <p:nvPicPr>
          <p:cNvPr id="93204" name="Picture 20" descr="Weltkugel_klein_neu.gif                                        0005A183jeany                          BB53F533:"/>
          <p:cNvPicPr>
            <a:picLocks noChangeAspect="1" noChangeArrowheads="1"/>
          </p:cNvPicPr>
          <p:nvPr/>
        </p:nvPicPr>
        <p:blipFill>
          <a:blip r:embed="rId3" cstate="print"/>
          <a:srcRect/>
          <a:stretch>
            <a:fillRect/>
          </a:stretch>
        </p:blipFill>
        <p:spPr bwMode="auto">
          <a:xfrm>
            <a:off x="7996238" y="0"/>
            <a:ext cx="1147762" cy="762000"/>
          </a:xfrm>
          <a:prstGeom prst="rect">
            <a:avLst/>
          </a:prstGeom>
          <a:noFill/>
        </p:spPr>
      </p:pic>
      <p:pic>
        <p:nvPicPr>
          <p:cNvPr id="17" name="Grafik 16" descr="gizlogo-standard-rgb.gif"/>
          <p:cNvPicPr>
            <a:picLocks noChangeAspect="1"/>
          </p:cNvPicPr>
          <p:nvPr userDrawn="1"/>
        </p:nvPicPr>
        <p:blipFill>
          <a:blip r:embed="rId4" cstate="print"/>
          <a:srcRect t="13758" b="19567"/>
          <a:stretch>
            <a:fillRect/>
          </a:stretch>
        </p:blipFill>
        <p:spPr>
          <a:xfrm>
            <a:off x="276225" y="76200"/>
            <a:ext cx="900000" cy="600075"/>
          </a:xfrm>
          <a:prstGeom prst="rect">
            <a:avLst/>
          </a:prstGeom>
        </p:spPr>
      </p:pic>
    </p:spTree>
    <p:extLst>
      <p:ext uri="{BB962C8B-B14F-4D97-AF65-F5344CB8AC3E}">
        <p14:creationId xmlns:p14="http://schemas.microsoft.com/office/powerpoint/2010/main" val="3936947442"/>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cSld name="Empty">
    <p:spTree>
      <p:nvGrpSpPr>
        <p:cNvPr id="1" name=""/>
        <p:cNvGrpSpPr/>
        <p:nvPr/>
      </p:nvGrpSpPr>
      <p:grpSpPr>
        <a:xfrm>
          <a:off x="0" y="0"/>
          <a:ext cx="0" cy="0"/>
          <a:chOff x="0" y="0"/>
          <a:chExt cx="0" cy="0"/>
        </a:xfrm>
      </p:grpSpPr>
      <p:sp>
        <p:nvSpPr>
          <p:cNvPr id="3" name="Fußzeilenplatzhalter 2"/>
          <p:cNvSpPr>
            <a:spLocks noGrp="1"/>
          </p:cNvSpPr>
          <p:nvPr>
            <p:ph type="ftr" sz="quarter" idx="10"/>
          </p:nvPr>
        </p:nvSpPr>
        <p:spPr/>
        <p:txBody>
          <a:bodyPr/>
          <a:lstStyle/>
          <a:p>
            <a:endParaRPr lang="de-DE"/>
          </a:p>
        </p:txBody>
      </p:sp>
      <p:sp>
        <p:nvSpPr>
          <p:cNvPr id="4" name="Datumsplatzhalter 3"/>
          <p:cNvSpPr>
            <a:spLocks noGrp="1"/>
          </p:cNvSpPr>
          <p:nvPr>
            <p:ph type="dt" sz="half" idx="11"/>
          </p:nvPr>
        </p:nvSpPr>
        <p:spPr/>
        <p:txBody>
          <a:bodyPr/>
          <a:lstStyle/>
          <a:p>
            <a:fld id="{2436A208-1FFE-49B6-AC41-B67B7BF5822B}" type="datetime1">
              <a:rPr lang="de-DE" smtClean="0"/>
              <a:pPr/>
              <a:t>10.04.2014</a:t>
            </a:fld>
            <a:endParaRPr lang="de-DE"/>
          </a:p>
        </p:txBody>
      </p:sp>
    </p:spTree>
    <p:extLst>
      <p:ext uri="{BB962C8B-B14F-4D97-AF65-F5344CB8AC3E}">
        <p14:creationId xmlns:p14="http://schemas.microsoft.com/office/powerpoint/2010/main" val="4067683959"/>
      </p:ext>
    </p:extLst>
  </p:cSld>
  <p:clrMapOvr>
    <a:masterClrMapping/>
  </p:clrMapOvr>
  <p:transition/>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gi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3.jpeg"/><Relationship Id="rId4" Type="http://schemas.openxmlformats.org/officeDocument/2006/relationships/slideLayout" Target="../slideLayouts/slideLayout13.xml"/><Relationship Id="rId9" Type="http://schemas.openxmlformats.org/officeDocument/2006/relationships/image" Target="../media/image2.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12"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Erste Ebene</a:t>
            </a:r>
          </a:p>
          <a:p>
            <a:pPr lvl="1"/>
            <a:r>
              <a:rPr lang="de-DE" noProof="0" smtClean="0"/>
              <a:t>Zweite Ebene</a:t>
            </a:r>
          </a:p>
          <a:p>
            <a:pPr lvl="2"/>
            <a:r>
              <a:rPr lang="de-DE" noProof="0" smtClean="0"/>
              <a:t>Dritte Ebene</a:t>
            </a:r>
          </a:p>
          <a:p>
            <a:pPr lvl="3"/>
            <a:r>
              <a:rPr lang="de-DE" noProof="0" smtClean="0"/>
              <a:t>Vierte Ebene</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de-DE" sz="1000" b="0" noProof="0">
                <a:solidFill>
                  <a:srgbClr val="6E6452"/>
                </a:solidFill>
                <a:latin typeface="Arial Narrow" pitchFamily="34" charset="0"/>
              </a:rPr>
              <a:t>Seite </a:t>
            </a:r>
            <a:fld id="{327115CA-E6A4-425F-BB4F-A64D48743A27}" type="slidenum">
              <a:rPr lang="de-DE" sz="1000" b="0" noProof="0">
                <a:solidFill>
                  <a:srgbClr val="6E6452"/>
                </a:solidFill>
                <a:latin typeface="Arial Narrow" pitchFamily="34" charset="0"/>
              </a:rPr>
              <a:pPr/>
              <a:t>‹Nº›</a:t>
            </a:fld>
            <a:endParaRPr lang="de-DE" sz="1000" b="0" noProof="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r>
              <a:rPr lang="de-DE" dirty="0" smtClean="0"/>
              <a:t>XXX</a:t>
            </a:r>
            <a:endParaRPr lang="de-DE" dirty="0"/>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fld id="{9317A057-C766-48FB-B1EC-CC1898F04EF1}" type="datetime1">
              <a:rPr lang="de-DE" noProof="0" smtClean="0"/>
              <a:pPr/>
              <a:t>10.04.2014</a:t>
            </a:fld>
            <a:endParaRPr lang="de-DE" noProof="0"/>
          </a:p>
        </p:txBody>
      </p:sp>
      <p:pic>
        <p:nvPicPr>
          <p:cNvPr id="9" name="8 Imagen"/>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3447"/>
            <a:ext cx="2325817" cy="1692317"/>
          </a:xfrm>
          <a:prstGeom prst="rect">
            <a:avLst/>
          </a:prstGeom>
        </p:spPr>
      </p:pic>
      <p:sp>
        <p:nvSpPr>
          <p:cNvPr id="10" name="Textfeld 11"/>
          <p:cNvSpPr txBox="1"/>
          <p:nvPr/>
        </p:nvSpPr>
        <p:spPr>
          <a:xfrm>
            <a:off x="7419434" y="314102"/>
            <a:ext cx="1066949" cy="215444"/>
          </a:xfrm>
          <a:prstGeom prst="rect">
            <a:avLst/>
          </a:prstGeom>
          <a:noFill/>
        </p:spPr>
        <p:txBody>
          <a:bodyPr wrap="square" rtlCol="0">
            <a:spAutoFit/>
          </a:bodyPr>
          <a:lstStyle/>
          <a:p>
            <a:r>
              <a:rPr lang="de-DE" sz="800" b="0" dirty="0" smtClean="0">
                <a:solidFill>
                  <a:schemeClr val="tx1"/>
                </a:solidFill>
                <a:latin typeface="Arial" pitchFamily="34" charset="0"/>
                <a:cs typeface="Arial" pitchFamily="34" charset="0"/>
              </a:rPr>
              <a:t>Implementado por</a:t>
            </a:r>
            <a:endParaRPr lang="de-DE" sz="800" b="0" dirty="0">
              <a:solidFill>
                <a:schemeClr val="tx1"/>
              </a:solidFill>
              <a:latin typeface="Arial" pitchFamily="34" charset="0"/>
              <a:cs typeface="Arial" pitchFamily="34" charset="0"/>
            </a:endParaRPr>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dirty="0" smtClean="0"/>
              <a:t>Titel durch Klicken hinzufügen</a:t>
            </a:r>
          </a:p>
        </p:txBody>
      </p:sp>
    </p:spTree>
  </p:cSld>
  <p:clrMap bg1="lt1" tx1="dk1" bg2="lt2" tx2="dk2" accent1="accent1" accent2="accent2" accent3="accent3" accent4="accent4" accent5="accent5" accent6="accent6" hlink="hlink" folHlink="folHlink"/>
  <p:sldLayoutIdLst>
    <p:sldLayoutId id="2147483706" r:id="rId1"/>
    <p:sldLayoutId id="2147483708" r:id="rId2"/>
    <p:sldLayoutId id="2147483709" r:id="rId3"/>
    <p:sldLayoutId id="2147483714" r:id="rId4"/>
    <p:sldLayoutId id="2147483710" r:id="rId5"/>
    <p:sldLayoutId id="2147483711" r:id="rId6"/>
    <p:sldLayoutId id="2147483715" r:id="rId7"/>
    <p:sldLayoutId id="2147483730" r:id="rId8"/>
    <p:sldLayoutId id="2147483733" r:id="rId9"/>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Grafik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0" y="1810"/>
            <a:ext cx="9144000" cy="1115568"/>
          </a:xfrm>
          <a:prstGeom prst="rect">
            <a:avLst/>
          </a:prstGeom>
          <a:noFill/>
          <a:ln w="9525">
            <a:noFill/>
            <a:miter lim="800000"/>
            <a:headEnd/>
            <a:tailEnd/>
          </a:ln>
        </p:spPr>
      </p:pic>
      <p:pic>
        <p:nvPicPr>
          <p:cNvPr id="20" name="Grafik 8"/>
          <p:cNvPicPr>
            <a:picLocks noChangeAspect="1"/>
          </p:cNvPicPr>
          <p:nvPr/>
        </p:nvPicPr>
        <p:blipFill>
          <a:blip r:embed="rId9" cstate="print"/>
          <a:srcRect/>
          <a:stretch>
            <a:fillRect/>
          </a:stretch>
        </p:blipFill>
        <p:spPr bwMode="auto">
          <a:xfrm>
            <a:off x="0" y="5851525"/>
            <a:ext cx="9144000" cy="738188"/>
          </a:xfrm>
          <a:prstGeom prst="rect">
            <a:avLst/>
          </a:prstGeom>
          <a:noFill/>
          <a:ln w="9525">
            <a:noFill/>
            <a:miter lim="800000"/>
            <a:headEnd/>
            <a:tailEnd/>
          </a:ln>
        </p:spPr>
      </p:pic>
      <p:sp>
        <p:nvSpPr>
          <p:cNvPr id="75792" name="Rectangle 16"/>
          <p:cNvSpPr>
            <a:spLocks noGrp="1" noChangeArrowheads="1"/>
          </p:cNvSpPr>
          <p:nvPr>
            <p:ph type="body" idx="1"/>
          </p:nvPr>
        </p:nvSpPr>
        <p:spPr bwMode="auto">
          <a:xfrm>
            <a:off x="684000" y="2447999"/>
            <a:ext cx="777600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Erste Ebene</a:t>
            </a:r>
          </a:p>
          <a:p>
            <a:pPr lvl="1"/>
            <a:r>
              <a:rPr lang="de-DE" noProof="0" smtClean="0"/>
              <a:t>Zweite Ebene</a:t>
            </a:r>
          </a:p>
          <a:p>
            <a:pPr lvl="2"/>
            <a:r>
              <a:rPr lang="de-DE" noProof="0" smtClean="0"/>
              <a:t>Dritte Ebene</a:t>
            </a:r>
          </a:p>
          <a:p>
            <a:pPr lvl="3"/>
            <a:r>
              <a:rPr lang="de-DE" noProof="0" smtClean="0"/>
              <a:t>Vierte Ebene</a:t>
            </a:r>
          </a:p>
        </p:txBody>
      </p:sp>
      <p:sp>
        <p:nvSpPr>
          <p:cNvPr id="14" name="Text Box 19"/>
          <p:cNvSpPr txBox="1">
            <a:spLocks noChangeArrowheads="1"/>
          </p:cNvSpPr>
          <p:nvPr/>
        </p:nvSpPr>
        <p:spPr bwMode="auto">
          <a:xfrm>
            <a:off x="7703687" y="6581001"/>
            <a:ext cx="927100" cy="246221"/>
          </a:xfrm>
          <a:prstGeom prst="rect">
            <a:avLst/>
          </a:prstGeom>
          <a:noFill/>
          <a:ln w="9525">
            <a:noFill/>
            <a:miter lim="800000"/>
            <a:headEnd/>
            <a:tailEnd/>
          </a:ln>
          <a:effectLst/>
        </p:spPr>
        <p:txBody>
          <a:bodyPr>
            <a:spAutoFit/>
          </a:bodyPr>
          <a:lstStyle>
            <a:defPPr>
              <a:defRPr lang="de-DE"/>
            </a:defPPr>
            <a:lvl1pPr algn="l" rtl="0" eaLnBrk="0" fontAlgn="base" hangingPunct="0">
              <a:spcBef>
                <a:spcPct val="0"/>
              </a:spcBef>
              <a:spcAft>
                <a:spcPct val="0"/>
              </a:spcAft>
              <a:defRPr sz="2200" b="1" kern="1200">
                <a:solidFill>
                  <a:srgbClr val="999999"/>
                </a:solidFill>
                <a:latin typeface="Arial" charset="0"/>
                <a:ea typeface="+mn-ea"/>
                <a:cs typeface="+mn-cs"/>
              </a:defRPr>
            </a:lvl1pPr>
            <a:lvl2pPr marL="457200" algn="l" rtl="0" eaLnBrk="0" fontAlgn="base" hangingPunct="0">
              <a:spcBef>
                <a:spcPct val="0"/>
              </a:spcBef>
              <a:spcAft>
                <a:spcPct val="0"/>
              </a:spcAft>
              <a:defRPr sz="2200" b="1" kern="1200">
                <a:solidFill>
                  <a:srgbClr val="999999"/>
                </a:solidFill>
                <a:latin typeface="Arial" charset="0"/>
                <a:ea typeface="+mn-ea"/>
                <a:cs typeface="+mn-cs"/>
              </a:defRPr>
            </a:lvl2pPr>
            <a:lvl3pPr marL="914400" algn="l" rtl="0" eaLnBrk="0" fontAlgn="base" hangingPunct="0">
              <a:spcBef>
                <a:spcPct val="0"/>
              </a:spcBef>
              <a:spcAft>
                <a:spcPct val="0"/>
              </a:spcAft>
              <a:defRPr sz="2200" b="1" kern="1200">
                <a:solidFill>
                  <a:srgbClr val="999999"/>
                </a:solidFill>
                <a:latin typeface="Arial" charset="0"/>
                <a:ea typeface="+mn-ea"/>
                <a:cs typeface="+mn-cs"/>
              </a:defRPr>
            </a:lvl3pPr>
            <a:lvl4pPr marL="1371600" algn="l" rtl="0" eaLnBrk="0" fontAlgn="base" hangingPunct="0">
              <a:spcBef>
                <a:spcPct val="0"/>
              </a:spcBef>
              <a:spcAft>
                <a:spcPct val="0"/>
              </a:spcAft>
              <a:defRPr sz="2200" b="1" kern="1200">
                <a:solidFill>
                  <a:srgbClr val="999999"/>
                </a:solidFill>
                <a:latin typeface="Arial" charset="0"/>
                <a:ea typeface="+mn-ea"/>
                <a:cs typeface="+mn-cs"/>
              </a:defRPr>
            </a:lvl4pPr>
            <a:lvl5pPr marL="1828800" algn="l" rtl="0" eaLnBrk="0" fontAlgn="base" hangingPunct="0">
              <a:spcBef>
                <a:spcPct val="0"/>
              </a:spcBef>
              <a:spcAft>
                <a:spcPct val="0"/>
              </a:spcAft>
              <a:defRPr sz="2200" b="1" kern="1200">
                <a:solidFill>
                  <a:srgbClr val="999999"/>
                </a:solidFill>
                <a:latin typeface="Arial" charset="0"/>
                <a:ea typeface="+mn-ea"/>
                <a:cs typeface="+mn-cs"/>
              </a:defRPr>
            </a:lvl5pPr>
            <a:lvl6pPr marL="2286000" algn="l" defTabSz="914400" rtl="0" eaLnBrk="1" latinLnBrk="0" hangingPunct="1">
              <a:defRPr sz="2200" b="1" kern="1200">
                <a:solidFill>
                  <a:srgbClr val="999999"/>
                </a:solidFill>
                <a:latin typeface="Arial" charset="0"/>
                <a:ea typeface="+mn-ea"/>
                <a:cs typeface="+mn-cs"/>
              </a:defRPr>
            </a:lvl6pPr>
            <a:lvl7pPr marL="2743200" algn="l" defTabSz="914400" rtl="0" eaLnBrk="1" latinLnBrk="0" hangingPunct="1">
              <a:defRPr sz="2200" b="1" kern="1200">
                <a:solidFill>
                  <a:srgbClr val="999999"/>
                </a:solidFill>
                <a:latin typeface="Arial" charset="0"/>
                <a:ea typeface="+mn-ea"/>
                <a:cs typeface="+mn-cs"/>
              </a:defRPr>
            </a:lvl7pPr>
            <a:lvl8pPr marL="3200400" algn="l" defTabSz="914400" rtl="0" eaLnBrk="1" latinLnBrk="0" hangingPunct="1">
              <a:defRPr sz="2200" b="1" kern="1200">
                <a:solidFill>
                  <a:srgbClr val="999999"/>
                </a:solidFill>
                <a:latin typeface="Arial" charset="0"/>
                <a:ea typeface="+mn-ea"/>
                <a:cs typeface="+mn-cs"/>
              </a:defRPr>
            </a:lvl8pPr>
            <a:lvl9pPr marL="3657600" algn="l" defTabSz="914400" rtl="0" eaLnBrk="1" latinLnBrk="0" hangingPunct="1">
              <a:defRPr sz="2200" b="1" kern="1200">
                <a:solidFill>
                  <a:srgbClr val="999999"/>
                </a:solidFill>
                <a:latin typeface="Arial" charset="0"/>
                <a:ea typeface="+mn-ea"/>
                <a:cs typeface="+mn-cs"/>
              </a:defRPr>
            </a:lvl9pPr>
          </a:lstStyle>
          <a:p>
            <a:r>
              <a:rPr lang="de-DE" sz="1000" b="0">
                <a:solidFill>
                  <a:srgbClr val="6E6452"/>
                </a:solidFill>
                <a:latin typeface="Arial Narrow" pitchFamily="34" charset="0"/>
              </a:rPr>
              <a:t>Seite </a:t>
            </a:r>
            <a:fld id="{327115CA-E6A4-425F-BB4F-A64D48743A27}" type="slidenum">
              <a:rPr lang="de-DE" sz="1000" b="0">
                <a:solidFill>
                  <a:srgbClr val="6E6452"/>
                </a:solidFill>
                <a:latin typeface="Arial Narrow" pitchFamily="34" charset="0"/>
              </a:rPr>
              <a:pPr/>
              <a:t>‹Nº›</a:t>
            </a:fld>
            <a:endParaRPr lang="de-DE" sz="1000" b="0">
              <a:solidFill>
                <a:srgbClr val="6E6452"/>
              </a:solidFill>
              <a:latin typeface="Arial Narrow" pitchFamily="34" charset="0"/>
            </a:endParaRPr>
          </a:p>
        </p:txBody>
      </p:sp>
      <p:sp>
        <p:nvSpPr>
          <p:cNvPr id="15" name="Rectangle 25"/>
          <p:cNvSpPr>
            <a:spLocks noGrp="1" noChangeArrowheads="1"/>
          </p:cNvSpPr>
          <p:nvPr>
            <p:ph type="ftr" sz="quarter" idx="3"/>
          </p:nvPr>
        </p:nvSpPr>
        <p:spPr bwMode="auto">
          <a:xfrm>
            <a:off x="2862776" y="6581001"/>
            <a:ext cx="3418449"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lgn="ctr">
              <a:defRPr sz="1000" b="1" spc="70" baseline="0">
                <a:solidFill>
                  <a:srgbClr val="6E6452"/>
                </a:solidFill>
                <a:latin typeface="Arial Narrow" pitchFamily="34" charset="0"/>
              </a:defRPr>
            </a:lvl1pPr>
          </a:lstStyle>
          <a:p>
            <a:pPr eaLnBrk="1" hangingPunct="1">
              <a:defRPr/>
            </a:pPr>
            <a:r>
              <a:rPr lang="es-ES_tradnl" smtClean="0">
                <a:cs typeface="Arial" charset="0"/>
              </a:rPr>
              <a:t>Título de la presentación</a:t>
            </a:r>
            <a:endParaRPr lang="es-ES_tradnl">
              <a:cs typeface="Arial" charset="0"/>
            </a:endParaRPr>
          </a:p>
        </p:txBody>
      </p:sp>
      <p:sp>
        <p:nvSpPr>
          <p:cNvPr id="16" name="Rectangle 17"/>
          <p:cNvSpPr>
            <a:spLocks noGrp="1" noChangeArrowheads="1"/>
          </p:cNvSpPr>
          <p:nvPr>
            <p:ph type="dt" sz="half" idx="2"/>
          </p:nvPr>
        </p:nvSpPr>
        <p:spPr bwMode="auto">
          <a:xfrm>
            <a:off x="679155" y="6581001"/>
            <a:ext cx="1295400" cy="24622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lvl1pPr>
              <a:defRPr sz="1000" b="0">
                <a:solidFill>
                  <a:srgbClr val="6E6452"/>
                </a:solidFill>
                <a:latin typeface="Arial Narrow" pitchFamily="34" charset="0"/>
              </a:defRPr>
            </a:lvl1pPr>
          </a:lstStyle>
          <a:p>
            <a:pPr eaLnBrk="1" hangingPunct="1">
              <a:defRPr/>
            </a:pPr>
            <a:fld id="{FBF17BB8-F5D7-4020-B8E8-CDEF717077CD}" type="datetime1">
              <a:rPr lang="es-ES_tradnl" smtClean="0">
                <a:cs typeface="Arial" charset="0"/>
              </a:rPr>
              <a:pPr eaLnBrk="1" hangingPunct="1">
                <a:defRPr/>
              </a:pPr>
              <a:t>10/04/2014</a:t>
            </a:fld>
            <a:endParaRPr lang="es-ES_tradnl" dirty="0">
              <a:cs typeface="Arial" charset="0"/>
            </a:endParaRPr>
          </a:p>
        </p:txBody>
      </p:sp>
      <p:pic>
        <p:nvPicPr>
          <p:cNvPr id="9" name="8 Imagen"/>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3447"/>
            <a:ext cx="2325817" cy="1692317"/>
          </a:xfrm>
          <a:prstGeom prst="rect">
            <a:avLst/>
          </a:prstGeom>
        </p:spPr>
      </p:pic>
      <p:sp>
        <p:nvSpPr>
          <p:cNvPr id="10" name="Textfeld 11"/>
          <p:cNvSpPr txBox="1"/>
          <p:nvPr/>
        </p:nvSpPr>
        <p:spPr>
          <a:xfrm>
            <a:off x="7419434" y="314102"/>
            <a:ext cx="1066949" cy="215444"/>
          </a:xfrm>
          <a:prstGeom prst="rect">
            <a:avLst/>
          </a:prstGeom>
          <a:noFill/>
        </p:spPr>
        <p:txBody>
          <a:bodyPr wrap="square" rtlCol="0">
            <a:spAutoFit/>
          </a:bodyPr>
          <a:lstStyle/>
          <a:p>
            <a:r>
              <a:rPr lang="de-DE" sz="800" b="0" dirty="0" smtClean="0">
                <a:solidFill>
                  <a:schemeClr val="tx1"/>
                </a:solidFill>
                <a:latin typeface="Arial" pitchFamily="34" charset="0"/>
                <a:cs typeface="Arial" pitchFamily="34" charset="0"/>
              </a:rPr>
              <a:t>Implementado por</a:t>
            </a:r>
            <a:endParaRPr lang="de-DE" sz="800" b="0" dirty="0">
              <a:solidFill>
                <a:schemeClr val="tx1"/>
              </a:solidFill>
              <a:latin typeface="Arial" pitchFamily="34" charset="0"/>
              <a:cs typeface="Arial" pitchFamily="34" charset="0"/>
            </a:endParaRPr>
          </a:p>
        </p:txBody>
      </p:sp>
      <p:sp>
        <p:nvSpPr>
          <p:cNvPr id="75791" name="Rectangle 15"/>
          <p:cNvSpPr>
            <a:spLocks noGrp="1" noChangeArrowheads="1"/>
          </p:cNvSpPr>
          <p:nvPr>
            <p:ph type="title"/>
          </p:nvPr>
        </p:nvSpPr>
        <p:spPr bwMode="auto">
          <a:xfrm>
            <a:off x="684000" y="1483200"/>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dirty="0" smtClean="0"/>
              <a:t>Titel durch Klicken hinzufügen</a:t>
            </a:r>
          </a:p>
        </p:txBody>
      </p:sp>
    </p:spTree>
    <p:extLst>
      <p:ext uri="{BB962C8B-B14F-4D97-AF65-F5344CB8AC3E}">
        <p14:creationId xmlns:p14="http://schemas.microsoft.com/office/powerpoint/2010/main" val="4045856675"/>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Lst>
  <p:transition/>
  <p:timing>
    <p:tnLst>
      <p:par>
        <p:cTn id="1" dur="indefinite" restart="never" nodeType="tmRoot"/>
      </p:par>
    </p:tnLst>
  </p:timing>
  <p:hf sldNum="0" hdr="0"/>
  <p:txStyles>
    <p:title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ea typeface="+mn-ea"/>
          <a:cs typeface="+mn-cs"/>
        </a:defRPr>
      </a:lvl1pPr>
      <a:lvl2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2pPr>
      <a:lvl3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mitigationpartnership.net/mrv-tool-how-set-national-mrv-systems"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youtube.com/watch?v=C93cL_zDVI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hyperlink" Target="http://www.mitigationpartnership.net/mrv-tool-how-set-national-mrv-systems" TargetMode="External"/></Relationships>
</file>

<file path=ppt/slides/_rels/slide27.xml.rels><?xml version="1.0" encoding="UTF-8" standalone="yes"?>
<Relationships xmlns="http://schemas.openxmlformats.org/package/2006/relationships"><Relationship Id="rId8" Type="http://schemas.openxmlformats.org/officeDocument/2006/relationships/slide" Target="slide20.xml"/><Relationship Id="rId13" Type="http://schemas.openxmlformats.org/officeDocument/2006/relationships/slide" Target="slide28.xml"/><Relationship Id="rId3" Type="http://schemas.openxmlformats.org/officeDocument/2006/relationships/slide" Target="slide9.xml"/><Relationship Id="rId7" Type="http://schemas.openxmlformats.org/officeDocument/2006/relationships/slide" Target="slide16.xml"/><Relationship Id="rId12" Type="http://schemas.openxmlformats.org/officeDocument/2006/relationships/slide" Target="slide27.xml"/><Relationship Id="rId2" Type="http://schemas.openxmlformats.org/officeDocument/2006/relationships/slide" Target="slide23.xml"/><Relationship Id="rId16" Type="http://schemas.openxmlformats.org/officeDocument/2006/relationships/slide" Target="slide29.xml"/><Relationship Id="rId1" Type="http://schemas.openxmlformats.org/officeDocument/2006/relationships/slideLayout" Target="../slideLayouts/slideLayout9.xml"/><Relationship Id="rId6" Type="http://schemas.openxmlformats.org/officeDocument/2006/relationships/slide" Target="slide14.xml"/><Relationship Id="rId11" Type="http://schemas.openxmlformats.org/officeDocument/2006/relationships/slide" Target="slide26.xml"/><Relationship Id="rId5" Type="http://schemas.openxmlformats.org/officeDocument/2006/relationships/slide" Target="slide13.xml"/><Relationship Id="rId15" Type="http://schemas.openxmlformats.org/officeDocument/2006/relationships/slide" Target="slide18.xml"/><Relationship Id="rId10" Type="http://schemas.openxmlformats.org/officeDocument/2006/relationships/slide" Target="slide22.xml"/><Relationship Id="rId4" Type="http://schemas.openxmlformats.org/officeDocument/2006/relationships/slide" Target="slide10.xml"/><Relationship Id="rId9" Type="http://schemas.openxmlformats.org/officeDocument/2006/relationships/slide" Target="slide21.xml"/><Relationship Id="rId14" Type="http://schemas.openxmlformats.org/officeDocument/2006/relationships/slide" Target="slide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slide" Target="slide20.xml"/><Relationship Id="rId13" Type="http://schemas.openxmlformats.org/officeDocument/2006/relationships/slide" Target="slide28.xml"/><Relationship Id="rId3" Type="http://schemas.openxmlformats.org/officeDocument/2006/relationships/slide" Target="slide9.xml"/><Relationship Id="rId7" Type="http://schemas.openxmlformats.org/officeDocument/2006/relationships/slide" Target="slide16.xml"/><Relationship Id="rId12" Type="http://schemas.openxmlformats.org/officeDocument/2006/relationships/slide" Target="slide27.xml"/><Relationship Id="rId2" Type="http://schemas.openxmlformats.org/officeDocument/2006/relationships/slide" Target="slide23.xml"/><Relationship Id="rId16" Type="http://schemas.openxmlformats.org/officeDocument/2006/relationships/slide" Target="slide29.xml"/><Relationship Id="rId1" Type="http://schemas.openxmlformats.org/officeDocument/2006/relationships/slideLayout" Target="../slideLayouts/slideLayout9.xml"/><Relationship Id="rId6" Type="http://schemas.openxmlformats.org/officeDocument/2006/relationships/slide" Target="slide14.xml"/><Relationship Id="rId11" Type="http://schemas.openxmlformats.org/officeDocument/2006/relationships/slide" Target="slide26.xml"/><Relationship Id="rId5" Type="http://schemas.openxmlformats.org/officeDocument/2006/relationships/slide" Target="slide13.xml"/><Relationship Id="rId15" Type="http://schemas.openxmlformats.org/officeDocument/2006/relationships/slide" Target="slide18.xml"/><Relationship Id="rId10" Type="http://schemas.openxmlformats.org/officeDocument/2006/relationships/slide" Target="slide22.xml"/><Relationship Id="rId4" Type="http://schemas.openxmlformats.org/officeDocument/2006/relationships/slide" Target="slide10.xml"/><Relationship Id="rId9" Type="http://schemas.openxmlformats.org/officeDocument/2006/relationships/slide" Target="slide21.xml"/><Relationship Id="rId14" Type="http://schemas.openxmlformats.org/officeDocument/2006/relationships/slide" Target="slide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MRV%20Tool%204%201.pptx"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slide" Target="slide37.xml"/><Relationship Id="rId3" Type="http://schemas.openxmlformats.org/officeDocument/2006/relationships/slide" Target="slide2.xml"/><Relationship Id="rId7" Type="http://schemas.openxmlformats.org/officeDocument/2006/relationships/slide" Target="slide48.xml"/><Relationship Id="rId2" Type="http://schemas.openxmlformats.org/officeDocument/2006/relationships/slide" Target="slide30.xml"/><Relationship Id="rId1" Type="http://schemas.openxmlformats.org/officeDocument/2006/relationships/slideLayout" Target="../slideLayouts/slideLayout7.xml"/><Relationship Id="rId6" Type="http://schemas.openxmlformats.org/officeDocument/2006/relationships/slide" Target="slide49.xml"/><Relationship Id="rId5" Type="http://schemas.openxmlformats.org/officeDocument/2006/relationships/slide" Target="slide47.xml"/><Relationship Id="rId10" Type="http://schemas.openxmlformats.org/officeDocument/2006/relationships/slide" Target="slide32.xml"/><Relationship Id="rId4" Type="http://schemas.openxmlformats.org/officeDocument/2006/relationships/slide" Target="slide7.xml"/><Relationship Id="rId9" Type="http://schemas.openxmlformats.org/officeDocument/2006/relationships/slide" Target="slide5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7.png"/><Relationship Id="rId7"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19.jpeg"/><Relationship Id="rId4" Type="http://schemas.openxmlformats.org/officeDocument/2006/relationships/image" Target="../media/image18.wmf"/></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www.ghgprotocol.org/files/ghgp/GHG%20Protocol%20Policies%20and%20Actions%20Standard%20-%20Draft%20for%20Review%20Group%20-%20November%202012.pdf"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49.xml.rels><?xml version="1.0" encoding="UTF-8" standalone="yes"?>
<Relationships xmlns="http://schemas.openxmlformats.org/package/2006/relationships"><Relationship Id="rId3" Type="http://schemas.openxmlformats.org/officeDocument/2006/relationships/hyperlink" Target="http://www.mitigationpartnership.net/" TargetMode="External"/><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hyperlink" Target="mailto:sebastian.wienges@giz.de" TargetMode="External"/><Relationship Id="rId4" Type="http://schemas.openxmlformats.org/officeDocument/2006/relationships/hyperlink" Target="http://www.giz.de/en/html/worldwide.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mailto:emily.castro@giz.de" TargetMode="External"/><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hyperlink" Target="mailto:sebastian.wienges@giz.de" TargetMode="External"/><Relationship Id="rId4" Type="http://schemas.openxmlformats.org/officeDocument/2006/relationships/hyperlink" Target="http://www.giz.de/"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C93cL_zDVI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latin typeface="+mj-lt"/>
              </a:rPr>
              <a:t>XXX</a:t>
            </a:r>
            <a:endParaRPr lang="de-DE" dirty="0">
              <a:latin typeface="+mj-lt"/>
            </a:endParaRPr>
          </a:p>
        </p:txBody>
      </p:sp>
      <p:sp>
        <p:nvSpPr>
          <p:cNvPr id="3" name="2 Marcador de fecha"/>
          <p:cNvSpPr>
            <a:spLocks noGrp="1"/>
          </p:cNvSpPr>
          <p:nvPr>
            <p:ph type="dt" sz="half" idx="11"/>
          </p:nvPr>
        </p:nvSpPr>
        <p:spPr/>
        <p:txBody>
          <a:bodyPr/>
          <a:lstStyle/>
          <a:p>
            <a:fld id="{9317A057-C766-48FB-B1EC-CC1898F04EF1}" type="datetime1">
              <a:rPr lang="de-DE" noProof="0" smtClean="0">
                <a:latin typeface="+mj-lt"/>
              </a:rPr>
              <a:pPr/>
              <a:t>10.04.2014</a:t>
            </a:fld>
            <a:endParaRPr lang="de-DE" noProof="0">
              <a:latin typeface="+mj-lt"/>
            </a:endParaRPr>
          </a:p>
        </p:txBody>
      </p:sp>
      <p:sp>
        <p:nvSpPr>
          <p:cNvPr id="4" name="3 Marcador de contenido"/>
          <p:cNvSpPr>
            <a:spLocks noGrp="1"/>
          </p:cNvSpPr>
          <p:nvPr>
            <p:ph idx="1"/>
          </p:nvPr>
        </p:nvSpPr>
        <p:spPr>
          <a:xfrm>
            <a:off x="684000" y="2857916"/>
            <a:ext cx="7776000" cy="3816000"/>
          </a:xfrm>
        </p:spPr>
        <p:txBody>
          <a:bodyPr/>
          <a:lstStyle/>
          <a:p>
            <a:pPr algn="ctr"/>
            <a:r>
              <a:rPr lang="es-MX" sz="2400" dirty="0" err="1" smtClean="0">
                <a:latin typeface="+mj-lt"/>
              </a:rPr>
              <a:t>Please</a:t>
            </a:r>
            <a:r>
              <a:rPr lang="es-MX" sz="2400" dirty="0" smtClean="0">
                <a:latin typeface="+mj-lt"/>
              </a:rPr>
              <a:t> </a:t>
            </a:r>
            <a:r>
              <a:rPr lang="es-MX" sz="2400" dirty="0" err="1" smtClean="0">
                <a:latin typeface="+mj-lt"/>
              </a:rPr>
              <a:t>download</a:t>
            </a:r>
            <a:r>
              <a:rPr lang="es-MX" sz="2400" dirty="0" smtClean="0">
                <a:latin typeface="+mj-lt"/>
              </a:rPr>
              <a:t> MRV </a:t>
            </a:r>
            <a:r>
              <a:rPr lang="es-MX" sz="2400" dirty="0" err="1" smtClean="0">
                <a:latin typeface="+mj-lt"/>
              </a:rPr>
              <a:t>Tool</a:t>
            </a:r>
            <a:r>
              <a:rPr lang="es-MX" sz="2400" dirty="0" smtClean="0">
                <a:latin typeface="+mj-lt"/>
              </a:rPr>
              <a:t> </a:t>
            </a:r>
            <a:r>
              <a:rPr lang="es-MX" sz="2400" dirty="0" err="1" smtClean="0">
                <a:latin typeface="+mj-lt"/>
              </a:rPr>
              <a:t>Version</a:t>
            </a:r>
            <a:r>
              <a:rPr lang="es-MX" sz="2400" dirty="0" smtClean="0">
                <a:latin typeface="+mj-lt"/>
              </a:rPr>
              <a:t> 4.1 </a:t>
            </a:r>
            <a:r>
              <a:rPr lang="es-MX" sz="2400" dirty="0" err="1" smtClean="0">
                <a:latin typeface="+mj-lt"/>
              </a:rPr>
              <a:t>from</a:t>
            </a:r>
            <a:r>
              <a:rPr lang="es-MX" sz="2400" dirty="0" smtClean="0">
                <a:latin typeface="+mj-lt"/>
              </a:rPr>
              <a:t>:</a:t>
            </a:r>
          </a:p>
          <a:p>
            <a:pPr algn="ctr"/>
            <a:endParaRPr lang="es-MX" sz="2800" dirty="0">
              <a:latin typeface="+mj-lt"/>
              <a:hlinkClick r:id="rId2"/>
            </a:endParaRPr>
          </a:p>
          <a:p>
            <a:pPr algn="ctr"/>
            <a:r>
              <a:rPr lang="es-MX" sz="2800" dirty="0" smtClean="0">
                <a:latin typeface="+mj-lt"/>
                <a:hlinkClick r:id="rId2"/>
              </a:rPr>
              <a:t>http</a:t>
            </a:r>
            <a:r>
              <a:rPr lang="es-MX" sz="2800" dirty="0">
                <a:latin typeface="+mj-lt"/>
                <a:hlinkClick r:id="rId2"/>
              </a:rPr>
              <a:t>://www.mitigationpartnership.net/mrv-tool-how-set-national-mrv-systems</a:t>
            </a:r>
            <a:endParaRPr lang="es-MX" sz="2800" dirty="0">
              <a:latin typeface="+mj-lt"/>
            </a:endParaRPr>
          </a:p>
          <a:p>
            <a:endParaRPr lang="es-MX" dirty="0">
              <a:latin typeface="+mj-lt"/>
            </a:endParaRPr>
          </a:p>
        </p:txBody>
      </p:sp>
      <p:sp>
        <p:nvSpPr>
          <p:cNvPr id="5" name="4 Título"/>
          <p:cNvSpPr>
            <a:spLocks noGrp="1"/>
          </p:cNvSpPr>
          <p:nvPr>
            <p:ph type="title"/>
          </p:nvPr>
        </p:nvSpPr>
        <p:spPr/>
        <p:txBody>
          <a:bodyPr/>
          <a:lstStyle/>
          <a:p>
            <a:pPr algn="ctr"/>
            <a:r>
              <a:rPr lang="es-MX" b="1" dirty="0" smtClean="0">
                <a:solidFill>
                  <a:schemeClr val="accent1"/>
                </a:solidFill>
              </a:rPr>
              <a:t/>
            </a:r>
            <a:br>
              <a:rPr lang="es-MX" b="1" dirty="0" smtClean="0">
                <a:solidFill>
                  <a:schemeClr val="accent1"/>
                </a:solidFill>
              </a:rPr>
            </a:br>
            <a:r>
              <a:rPr lang="es-MX" b="1" dirty="0" err="1" smtClean="0">
                <a:solidFill>
                  <a:schemeClr val="accent1"/>
                </a:solidFill>
              </a:rPr>
              <a:t>Important</a:t>
            </a:r>
            <a:r>
              <a:rPr lang="es-MX" b="1" dirty="0" smtClean="0">
                <a:solidFill>
                  <a:schemeClr val="accent1"/>
                </a:solidFill>
              </a:rPr>
              <a:t> - BEFORE GETTING STARTED </a:t>
            </a:r>
            <a:endParaRPr lang="es-MX" b="1" dirty="0">
              <a:solidFill>
                <a:schemeClr val="accent1"/>
              </a:solidFill>
            </a:endParaRPr>
          </a:p>
        </p:txBody>
      </p:sp>
      <p:sp>
        <p:nvSpPr>
          <p:cNvPr id="8" name="AutoShape 2" descr="data:image/jpeg;base64,/9j/4AAQSkZJRgABAQAAAQABAAD/2wCEAAkGBw8PERAQDQ4NEBAVERQQDw8ODhANEA8UFBQXGBQVFhQYHCggGBolGxQUITEhJSkrLi4vFx8zODMsNygtLisBCgoKDg0OGxAQFywkHCQsLCwsLywsLCwsLCwsLC0sLCwsLCwsLCwsMC0sLCwsLCwsLCwsLCwsLCwsLCwsLCwsLP/AABEIAOEA4QMBEQACEQEDEQH/xAAbAAEBAAMBAQEAAAAAAAAAAAAAAQQFBgMHAv/EAEQQAAIBAgIGBAoHBwMFAAAAAAABAgMRBCEFBhIxQWETUXGxIiMyQnKBkaHB0RYzUlNic7IHQ4KSk6LhFMLwFSQ0RIP/xAAaAQEAAgMBAAAAAAAAAAAAAAAAAQQCAwUG/8QAMxEBAAIBAgMEBwgDAQAAAAAAAAECAwQRBSExEhNBYTJRcYGhwdEVIjNCcpGx4SNSU2L/2gAMAwEAAhEDEQA/APuIAAAAAAAAAAAAAAAAAAAAAAAAAAAAAAAAAAAAAAAAAAAABHJAfh1UBOl5ATpX1AOlfUBel5AVVVxyA/SkusD9AAAAAAAAAAAAAAAAAAAAAAecqqW7MDzc2+XYB+Kk4xV5yjFdcmkveY2tWsb2naBrsRp7DQ/ebT6oJy9+4o5OK6Wn59/ZzYTeIYNTWqn5lGb9KSj3XKVuO449Gkz+0fVj3kPCWtcuFCPrm38DVPHZ8Mfx/pHe+SLWuXGjH1Ta+BEcdt44/j/R3vk9qetkPPozXoyUu+xurx2n5sc+6Y/pPex6mbh9YsNLfOUPTi170W8fFtNf823tZRkq2VGtCavCUZLrjJPuL9MlLxvWYmPJlE7vVSa3P2maXpGr15AegAAAAAAAAAAAAAAAAB+ZzS3geMpN8l1cQMTG4+lQV6kkuqKzk+xFfUarFp43yTt/P7Im0R1c7jtZaksqMVTX2naU/kjz+o43kvyxR2Y9c85+n8tU5J8Glr15zd6kpSfXJ3ORky3yTve0z7WuZ3eZgIBLkoS4EuAJFp1ZQd4SlF9cW0zOlrUnes7T5G7cYHWetDKrarHn4M/bx9Z1NPxjNTlk+9HxZxkmOrptHaWo4jKnK0uNOWUvZx9R3tNrcOoj7k8/VPVuraLM+Mmt3sLbJ7QqJgfsAAAAAAAAAAAAAHnUqWyW8DxfXJ9r4ITyHO6W1iteGHs3udRrL+FfE4Gt4xFfuYOc+v6NVsnqc1UqOTcpNtve27tnnb2te3atO8tT8kCAS5KEuBABIjZIlwhAIAUms02nwayaJjlO8Do9D6zuNoYnwo7lUS8KPpLijuaPi01+7m5x6/q21yet1dOamlKEk01eMo5po9DW0Wjes7w3bsilV4PeSl6gAAAAAAAAAADyrVLZLfwA8JSUU5TaSSvKTySXyMbWisTa07RA5DTempVm4U7xpexz7eXI8pxDids8zTHyp/P9eTRa+/RpzlMEAlyUI2BtdG6Bq1kpNqnB7nJNt80uo6el4Vlz17Uz2Y8/ozrSZbD6KL79/wBNfMv/AGFH/T4f2z7rzPomvv5f018x9hR/0+H9ndeZ9E19/L+mvmPsKP8Ap8P7O68z6JR+/l/TXzH2FH/T4f2juvNg6Q1aq005U5Kqlm0o7M/ZxK2o4Plx17VJ7Xu5sbY5jo0bOTs1pckQCBDZ6F01PDStnKk34UL7ucep95f0Wuvpp2619X0Z0vNXdYevCtCM6clKLzTXD/PI9XjyVyVi9J3iVmJ35wy6NTg9/eZpewAAAAAAAAD8VZqKuwMePXLf3IDkNYdL9NLo6b8XF5tfvH19h5TinEJzW7uk/dj4/wBNF778oaU5DBLkoS4EuBn6DwarVoxlnFXnJdaXD22L3DtPGfPFbdI5z7mVI3l3Z7NZAAAAAA4rWzBKlVU4q0aicrLhJeV3pnl+LaeMeWLV6W/lXyRtLRnKakJC4EuSNnoHTEsNPO7pS8uPV+Jcy9odZOnvz9GesfNnS/Zl38ZKaUoNNNXjJbmmesraLRvHRaZVGptLnxJHoAAAAAAABiSltS5L3sDQ606T2F0MH4UlebXCPV2vuOJxfW93XuaTznr5R/f8NeS3g5O55loS4EuAJEuSN7qd9dP8p/qidjgn49v0/OGzF1dcenbwAAAAQDmNd91Dtqd0Thcb6Y/f8mnN4OVucBoS5IlwJckQIdRqdpbZf+nqPJu9Jvg+Mexnb4Vq9p7m3u+jdiv4S67a2WpcNz+DO+sMxO4FAAAAADxxVSyy3vJAYuJrxo05Tluir9r/AMs1ZstcWOb26QiZ2jd89xFeVSUpzd5Sd2eGyZLZbze3WVWZ3eVzACRGwJclCAb7U5+OqflP9UTs8E/Gt+n5w24urrj0zeAAAEAAcxrxuodtTuicLjfSnv8Ak05vBylzgtCXJECEAlyQjNppp2ad01wa3ExMxO8dR9K0Jj1iaMZu21bZqLqkt/z9Z6/SZ4z4ov4+PtXKW7UbtnhJ74veiyyZAAAAAAYU5bU+Ue9gc3rhjPIop/jn3RXezz/G8/o4Y9s/Jpyz4OZPPtSXAlyUIBABOw3upz8dU/Kf6onY4L+Nb9PzhtxdXXnpm8AAQAAA5fXjdQ7Z90Th8b6U9/yac3g5Q4KuAS5I/NwJckAOh1Kx+xWdJvwaiy6tuOa9qv7jq8JzdjLOOelv5htxW2nZ27ezKMuvwX8D0ayzkBQAAD81JWTYGFh913xbfyA4DSuJ6WtUnwcml2LJdx4jWZe9z2v5/COSrad53YlyuxQCACdhLgS5I32pv11T8p/qidjgv41v0/OGzF1deelWAAAAAAOW153UO2p3ROHxrpT3/JozeDlLnCaH5uBLkgBLgS5KH7w9Z05wnHfGSkvU7mdLzS0WjwndMTtO76ptqpTUo7nFTj7Lo9nW0WiJjxXYndm4ae1FMlL1AAAMbHztBgYekavRUKklvjTaXbayK+qyd3hvb1RKLTtD50eIVEAE7CXAlyRAgJG+1N+uqflP9UTscF/Gt+n5w24urrz0iwAABKAABy2vW6h21O6Jw+NdKe/5NObwcnc4LQhIlwJclCEhcCXA+j6pYjbwtK++N6b/AIXl7rHqeHX7Wnr5cv2W8U71bjRzyceptF1sZgAABhaRfkLrkl7wNVrXUthpc5Rj77/A5vFrbaWfPaGvJ6LhjyeyulwJckQICRLgS5I32pj8dU/Kf6onX4L+Nb9PzhtxdXYHpW8AAAAADltet1Dtqd0Th8a6U9/yac3g5K5wmhLkoQkLgS4EJEuSh3GoFW9KrHqqJ/zR/wAHe4TbfHaPVKzgnlLpsG7VJrmn7UjrN7PAAAMDHPw6XpAaXXOXiIc6q/TI5HGp/wAER/6+UteXo4u55lXQICRLgbLA6Dr1kpRioxe5zezfmlvsX9Pw3Pmr2ojaPNnFJll/RWv95S/u+RZ+xc3+0fFl3Up9FK/3lL+75E/Y2X/aPid1LZ6A0LUw1SU5yg04bK2b3vdPj2F7QaC+nyTa0xO8bcmdKTWW+Oq2JcBcAACQDTax6JnilTVOUI7Lk3tXzvbq7Dn6/SW1EV7MxG27XkpNujR/RCv95R/u+RzvsfL/ALR8WrubH0Qr/eUf7vkPsjL/ALR8TuZY2M1ZxNOLklGolm+jbcrdjWZqy8MzY43jn7GM4rQ0hQa0uEBIlwOw/Z5L/wAhflv9R2uET6cez5rGDxdbh346Xox7jtLDYgAAGvx/l0vTXvA02ua8RF9VWPdI5PGY3wRPnHzasvRxR5lXS4EuSI2B9JwlSMoQlDyXFNW6rHuMVotSJr02XI6PUzSAQAAAAAAQAAAAA5Wze7iB8rxk1KpUlHyXOTj2Nux4/LMWyWmOm8qM9Xjc1oS5IlwOy/Z3HLEPnTX6jtcIjlefYsYPF1mH+un6Me7/ACdlYbIAAA12lstiXVKL96A1+tdPaw1Tk4y9jOfxSna01vLaWGT0XAXPKKqXAlwISh0mqullG1Co8m/FSfBvzTt8K1nZ/wAN/d9Po3Yr+EurO+3gAAAAACRAAAAAA5rW7TPRxeHpvw5LxjXmRfDtZyuJavsV7qvWevlDTlvtyhxRwFZLgQkS4Q739n9K1CpL7VT9KSO/wqu2KZ9crWCPuuiwGdWo+dvYkjpt7ZgAAGFpaF6cuwDGrw6ahKP26TXrcfmas2PvMdqeuJRMbxs+Zvnv4nidvWpoSgAlyRLgdrq3pjp49HUfjYrf9uK49vWen4dre+r2Lz96PjHr+qzjvvynq3Z02wAAAAEAAAAADVawaXWFp5WdWWVOP+58kU9ZqowU/wDU9GF79mHzyrUcm5Sbcm7tvNts8xaZtMzPWVN+AJcIS5IjYH1LVbD9FhKKeTcekly2ntdzR6fRU7GCse/913HG1YbDQyvFyfnNy9rLTY2QAAB54iN4tcgNXoyeUoPfCTXqea+IHC6w4XocRUjbJvbj2Sz77r1Hkdfi7vUWjwnnHvVMkbWa25UYI2BLgQkfujWlTlGcG1KLumuBnS9qWi1Z5wmJ2d/obSccTT2lZTWVSN/JfX2M9ZpNVXUU7UdfGFqlu1DPLTIAAQAQASALgY2kcdDD05VKjyW5cZPglzNWbNXDSb2Y2tFY3l820hjZ16kqlR5vcuEVwS5Hl82W2a83spWtMzvLGuamKXJEuBLkjJ0bhXXrUqS8+ai+S85+y5sw4+8yVp65TWO1Oz6rjpbFJqOV0qcV25d1z1m2zoM7AU9mCXIDJAAAIwNNV8VXT82fgPt83/nMDUa7YHapxrRWcHsz9F8fU+85HF8Haxxkjw6+yWnLXlu4q551XQkS4EbJECGXozHzw9RVIdko8JR4osabUWwZIvX3+cMq2ms7voODxUK0I1KbvFr1rrT5nq8WWuWkXrPKVysxMbw9jYkAAAAAD8VakYRcptKKTcm9ySItaKxMz0hEzs+d6e0vLFVLq6pxypx/3PmzzOr1U57/APmOn1U8l+1LV3KrWlwJckAjdLkjsP2faP2pVMRJZR8XT5t+U/ZZes63C8O8zkn2R81jBXxdVX8ZWjBboeFLte73d52Vpu4qyAoAAAA1+l8Ltwdt6zXJgeGGnGvSamr3ThUjz4/MxtWLRNZ6STzfOdK4GWHqypS4Zxf2ovczyGowTgyTSfd7FO0dmdmG2aWKBASJcCEja6v6XeGnaWdKXlrfsv7SL2h1fcW2n0Z6+Xm2Y79mfJ30ZJpNNNNXTWaaPTRO/OFvdSQABAAA4bWvTfSydGk/FxfhSX7yS+CODxDV95Pd06R181XLk35Q5y5zGlLkgEbpckRsD1wmHnWnCnTV5yezFf8AOHEzpSb2itespiJmdofV8JQhhKEYLyYR38Zy4vtb7z1GLHGOkUjwX617MbPbQuHdnOflSe0/WbGTagAAAABJK6sBoK3/AG1Xaf1c8p9UXwkB4a0aI/1NPagvGwV4fjXGPxRQ1+k7+m9fSjp9GvJTtR5vnjy35dfI8xsqJcCEiXAEoS4HS6qaa2GsPVfgt+Kk35L+z2Pgdjh2s7P+K88vD6N+K+3KXYHdWAAAA5jW3TfRp0KL8Nrxkk/IT4drOVxDV9iO6p18fJoy5NuUOKOGrAN0uShGwJckRsD6BqPoN0o/6irG1SatTi1nCD48m+47nD9N2I7y0c56eULWHHtG8txWl09VU4+RB+E+EpdXqOksN9ShspID9gAAAAAAxcfhVUi00BqdG4hwl0FV5r6qT85fZ7UBpdbdAXviKEc99aCW/wDGl3nG4jod/wDLjj2x82jLj8YcZc4auEoS4EuSJcCEjt9V9NdNHoqr8bFeC3+8ivij0PD9X3texf0o+MLWLJvyl0FzpNqAanWLTCwsPBs6ssoLq/E+SKes1UYKcvSnp9WvJfsx5vnk5uTcpNtt3bebbe9nm5mZneeqnu/NwhGwJckQCXJ2HVanauOs1iMRHxKzpwa+ta4v8K950tDo+3PeXjl4ebfixb856Oz0ni3G1Kl9bJcPMj19vUdtbZ2isEqUUuPEDPAAAAAAAAAazS+jlVjdZSWaayaYGJo7HuT6KtlVW57lUXWufIDRay6sXvWwsc986S484c+Rx9bw7f7+KOfjH0V8mLxhxb55daeVjiK6XAhIlwJclD9Ua0oSjODakneLXBmVLTWYtWecJidn0TQWlo4qntZKpGyqR6n1rkz02l1MZ6b+PiuY79qHvpPSEMPTdSp2RjxlLgkbM+auGnasm9orG8vm+Oxk685VKjvJ+xLglyPM5ctst5vbqo2tNp3ljXNaEuSIBLk7CNkjrdV9U3V2a2Ki40snCk7qVTnLqj3nS0mhm338kcvV6/a348O/OXZY/HKilCnFOo1aEFuiut9SO10WnpojRzjedR7U5O8pPe2EtwAAAAAAAAAAANVpbRcaquspLNNZNPgBgYTSUqb6LFZPdGrwl6XU+YHnp3VulivDj4ur9uKyl6S49pS1Whpn59Lev6td8cW9rgtJ6Lr4Z2rQaXCa8KEux/A4ObTZMM7Xj3+Cras16sG5oYJckS5IA3ZOjcfPD1I1IPdlKPCUeKZuwZrYrxaqa2ms7w9tOaWliqm08oLKnDqXFvmzZqtROe+/h4QyyX7UtbcrtaAS5OwEjIwGj62IlsUKcpy42yUe1vJGzHivknakbprWbdHfav6oU6DVSvarV3pW8XB8lxfNnZ02grj+9fnPwhaphivOeraY7SmfR4dKdTc3vhT7et8i+3vbRWitm86jcpvOUpZtsDcpWAoAAAAAAAAAAAAYWO0fCqmml7ANHsYjCPwL1aX3cnmvRfDs3AZuHx1DEpwey214VGrFXfqe/wBRFqxaNpjkiYaXSmpdGpeWHk6MvstbdN/FHNzcMx250nafg02wxPRy+P1axdG96TnH7VLxi9izXsObl0ObH+XePJptitHg1E007STT6mrMqzG3KWp+WwJckQBckRZ5LN9SzZMDZ4DV7F17bFCaj9uoujj79/qLGPSZsnSv78mdcdp8HU6L1FhG0sVUdR/d0/Bj65b37jo4uGVjnknfyb64I8XRSq4bCQUEoU15tOnFbUv4Vm+1nRpStI2rG0N8REdGFKriMV4ME6NLjZ+HJc3w7EZJbjRui4UkrJXA2KAAAAAAAAAAAAAAAAfmdNPegNRpDQdOpmlZ8GsmgNds4zD5KXTQXm1M2lylv9oHrS0/DdWp1KT67bcfas/cBkueExCs3h6vKWxJ+x5mNqUtytESxmInqxa2quBn/wCuo+hKcPcnYr20OCfy/swnFSfBiy1KwT3Ksuyo33mueG4PP90dxRI6k4Pj0z/+lvgI4bg8/wBzuKsijqlgY/uNr05zl7rmcaHBH5Uxip6mbClhMN5McNR7FCL+ZYpipT0axDOKxHSHhV0/S3U41Kr/AAxtH2szZPDpcZXyjahH8PhT/mfwAzcBoGEfCneUuMpNtv1sDc06UY7kB6AAAAAAAAAAAAAAAAAAAB+ZRT3oDGrYCnLfFAa3Eat0ZeagMV6uOP1dSpH0ZyQE/wCkYlbsTW/nbAf9IxL34mt/O0Bfo9OX1lWrLtnIDIw+rVKPmoDZUNG04booDLjBLcgP0AAAAAAAAAAAAAAAAAAAAAAAAAAAAAAAAAAAAAAAAAAAAAAAAAAAAAAAAAAAAAAAAAAAAAAAAAAAAAAA/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latin typeface="+mj-lt"/>
            </a:endParaRPr>
          </a:p>
        </p:txBody>
      </p:sp>
      <p:pic>
        <p:nvPicPr>
          <p:cNvPr id="2054" name="Picture 6" descr="http://www.thevenusproject.com/downloads/paradise-or-oblivion/downloa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1512" y="4599563"/>
            <a:ext cx="1584489" cy="1584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21430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492931" y="2485410"/>
            <a:ext cx="8009624" cy="3816000"/>
          </a:xfrm>
        </p:spPr>
        <p:txBody>
          <a:bodyPr/>
          <a:lstStyle/>
          <a:p>
            <a:pPr marL="645750" lvl="1" indent="-285750"/>
            <a:r>
              <a:rPr lang="de-DE" dirty="0" smtClean="0"/>
              <a:t>Compiling </a:t>
            </a:r>
            <a:r>
              <a:rPr lang="de-DE" dirty="0"/>
              <a:t>and providing the </a:t>
            </a:r>
            <a:r>
              <a:rPr lang="de-DE" b="1" dirty="0"/>
              <a:t>information basis </a:t>
            </a:r>
            <a:r>
              <a:rPr lang="de-DE" dirty="0"/>
              <a:t>for planning and implementation and domestic verification of impacts of mitigation </a:t>
            </a:r>
            <a:r>
              <a:rPr lang="de-DE" dirty="0" smtClean="0"/>
              <a:t>actions.</a:t>
            </a:r>
          </a:p>
          <a:p>
            <a:pPr marL="645750" lvl="1" indent="-285750"/>
            <a:r>
              <a:rPr lang="en-US" dirty="0"/>
              <a:t>MRV systems underpin national GHG </a:t>
            </a:r>
            <a:r>
              <a:rPr lang="en-US" b="1" dirty="0"/>
              <a:t>data quality</a:t>
            </a:r>
          </a:p>
          <a:p>
            <a:pPr marL="645750" lvl="1" indent="-285750"/>
            <a:r>
              <a:rPr lang="en-US" dirty="0"/>
              <a:t>MRV helps </a:t>
            </a:r>
            <a:r>
              <a:rPr lang="en-US" b="1" dirty="0"/>
              <a:t>identify national priorities </a:t>
            </a:r>
            <a:r>
              <a:rPr lang="en-US" dirty="0"/>
              <a:t>(including NAMAs), as well as challenges and </a:t>
            </a:r>
            <a:r>
              <a:rPr lang="en-US" dirty="0" smtClean="0"/>
              <a:t>opportunities.</a:t>
            </a:r>
            <a:endParaRPr lang="en-US" dirty="0"/>
          </a:p>
          <a:p>
            <a:pPr marL="645750" lvl="1" indent="-285750"/>
            <a:r>
              <a:rPr lang="en-US" b="1" dirty="0"/>
              <a:t>Policy planning and </a:t>
            </a:r>
            <a:r>
              <a:rPr lang="en-US" b="1" dirty="0" err="1"/>
              <a:t>prioritisation</a:t>
            </a:r>
            <a:r>
              <a:rPr lang="en-US" b="1" dirty="0"/>
              <a:t> </a:t>
            </a:r>
            <a:r>
              <a:rPr lang="en-US" dirty="0"/>
              <a:t>and improving policy coherence – important to keep track of lessons learnt from NAMA implementation to develop better policies in the </a:t>
            </a:r>
            <a:r>
              <a:rPr lang="en-US" dirty="0" smtClean="0"/>
              <a:t>future.</a:t>
            </a:r>
            <a:endParaRPr lang="es-MX" dirty="0"/>
          </a:p>
        </p:txBody>
      </p:sp>
      <p:sp>
        <p:nvSpPr>
          <p:cNvPr id="5" name="4 Título"/>
          <p:cNvSpPr>
            <a:spLocks noGrp="1"/>
          </p:cNvSpPr>
          <p:nvPr>
            <p:ph type="title"/>
          </p:nvPr>
        </p:nvSpPr>
        <p:spPr>
          <a:xfrm>
            <a:off x="683999" y="1483200"/>
            <a:ext cx="7927737" cy="617928"/>
          </a:xfrm>
        </p:spPr>
        <p:txBody>
          <a:bodyPr/>
          <a:lstStyle/>
          <a:p>
            <a:r>
              <a:rPr lang="es-MX" b="1" dirty="0" err="1" smtClean="0">
                <a:solidFill>
                  <a:schemeClr val="accent1"/>
                </a:solidFill>
              </a:rPr>
              <a:t>Purpose</a:t>
            </a:r>
            <a:r>
              <a:rPr lang="es-MX" b="1" dirty="0" smtClean="0">
                <a:solidFill>
                  <a:schemeClr val="accent1"/>
                </a:solidFill>
              </a:rPr>
              <a:t> </a:t>
            </a:r>
            <a:r>
              <a:rPr lang="es-MX" b="1" dirty="0" err="1" smtClean="0">
                <a:solidFill>
                  <a:schemeClr val="accent1"/>
                </a:solidFill>
              </a:rPr>
              <a:t>for</a:t>
            </a:r>
            <a:r>
              <a:rPr lang="es-MX" b="1" dirty="0" smtClean="0">
                <a:solidFill>
                  <a:schemeClr val="accent1"/>
                </a:solidFill>
              </a:rPr>
              <a:t> </a:t>
            </a:r>
            <a:r>
              <a:rPr lang="es-MX" b="1" dirty="0" err="1" smtClean="0">
                <a:solidFill>
                  <a:schemeClr val="accent1"/>
                </a:solidFill>
              </a:rPr>
              <a:t>developing</a:t>
            </a:r>
            <a:r>
              <a:rPr lang="es-MX" b="1" dirty="0" smtClean="0">
                <a:solidFill>
                  <a:schemeClr val="accent1"/>
                </a:solidFill>
              </a:rPr>
              <a:t> MRV </a:t>
            </a:r>
            <a:r>
              <a:rPr lang="es-MX" b="1" dirty="0" err="1" smtClean="0">
                <a:solidFill>
                  <a:schemeClr val="accent1"/>
                </a:solidFill>
              </a:rPr>
              <a:t>systems</a:t>
            </a:r>
            <a:r>
              <a:rPr lang="es-MX" b="1" dirty="0" smtClean="0">
                <a:solidFill>
                  <a:schemeClr val="accent1"/>
                </a:solidFill>
              </a:rPr>
              <a:t> – </a:t>
            </a:r>
            <a:r>
              <a:rPr lang="es-MX" sz="1800" dirty="0" err="1" smtClean="0">
                <a:solidFill>
                  <a:schemeClr val="accent1"/>
                </a:solidFill>
              </a:rPr>
              <a:t>National</a:t>
            </a:r>
            <a:r>
              <a:rPr lang="es-MX" sz="1800" dirty="0" smtClean="0">
                <a:solidFill>
                  <a:schemeClr val="accent1"/>
                </a:solidFill>
              </a:rPr>
              <a:t> </a:t>
            </a:r>
            <a:r>
              <a:rPr lang="es-MX" sz="1800" dirty="0" err="1" smtClean="0">
                <a:solidFill>
                  <a:schemeClr val="accent1"/>
                </a:solidFill>
              </a:rPr>
              <a:t>level</a:t>
            </a:r>
            <a:endParaRPr lang="es-MX" sz="1800" dirty="0">
              <a:solidFill>
                <a:schemeClr val="accent1"/>
              </a:solidFill>
            </a:endParaRPr>
          </a:p>
        </p:txBody>
      </p:sp>
    </p:spTree>
    <p:extLst>
      <p:ext uri="{BB962C8B-B14F-4D97-AF65-F5344CB8AC3E}">
        <p14:creationId xmlns:p14="http://schemas.microsoft.com/office/powerpoint/2010/main" val="35324394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84000" y="2243042"/>
            <a:ext cx="7776000" cy="3816000"/>
          </a:xfrm>
        </p:spPr>
        <p:txBody>
          <a:bodyPr/>
          <a:lstStyle/>
          <a:p>
            <a:pPr marL="285750" lvl="1" indent="-285750"/>
            <a:r>
              <a:rPr lang="de-DE" b="1" dirty="0">
                <a:latin typeface="+mj-lt"/>
              </a:rPr>
              <a:t>Tracking progress </a:t>
            </a:r>
            <a:r>
              <a:rPr lang="de-DE" dirty="0">
                <a:latin typeface="+mj-lt"/>
              </a:rPr>
              <a:t>towards achieving national goals and account emission reductions for aggregation to the global 2°C </a:t>
            </a:r>
            <a:r>
              <a:rPr lang="de-DE" dirty="0" smtClean="0">
                <a:latin typeface="+mj-lt"/>
              </a:rPr>
              <a:t>objective </a:t>
            </a:r>
          </a:p>
          <a:p>
            <a:pPr marL="285750" lvl="1" indent="-285750"/>
            <a:r>
              <a:rPr lang="en-US" b="1" dirty="0" smtClean="0">
                <a:latin typeface="+mj-lt"/>
                <a:ea typeface="+mn-ea"/>
                <a:cs typeface="+mn-cs"/>
              </a:rPr>
              <a:t>Keeping </a:t>
            </a:r>
            <a:r>
              <a:rPr lang="en-US" b="1" dirty="0">
                <a:latin typeface="+mj-lt"/>
                <a:ea typeface="+mn-ea"/>
                <a:cs typeface="+mn-cs"/>
              </a:rPr>
              <a:t>a record </a:t>
            </a:r>
            <a:r>
              <a:rPr lang="en-US" dirty="0">
                <a:latin typeface="+mj-lt"/>
                <a:ea typeface="+mn-ea"/>
                <a:cs typeface="+mn-cs"/>
              </a:rPr>
              <a:t>of NAMAs in </a:t>
            </a:r>
            <a:r>
              <a:rPr lang="en-US" dirty="0" smtClean="0">
                <a:latin typeface="+mj-lt"/>
                <a:ea typeface="+mn-ea"/>
                <a:cs typeface="+mn-cs"/>
              </a:rPr>
              <a:t>place</a:t>
            </a:r>
          </a:p>
          <a:p>
            <a:pPr marL="285750" lvl="1" indent="-285750"/>
            <a:r>
              <a:rPr lang="en-GB" b="1" dirty="0" smtClean="0">
                <a:solidFill>
                  <a:schemeClr val="tx2"/>
                </a:solidFill>
                <a:latin typeface="+mj-lt"/>
              </a:rPr>
              <a:t>International </a:t>
            </a:r>
            <a:r>
              <a:rPr lang="en-GB" b="1" dirty="0">
                <a:solidFill>
                  <a:schemeClr val="tx2"/>
                </a:solidFill>
                <a:latin typeface="+mj-lt"/>
              </a:rPr>
              <a:t>recognition </a:t>
            </a:r>
            <a:r>
              <a:rPr lang="en-GB" dirty="0">
                <a:solidFill>
                  <a:schemeClr val="tx2"/>
                </a:solidFill>
                <a:latin typeface="+mj-lt"/>
              </a:rPr>
              <a:t>for national performance</a:t>
            </a:r>
          </a:p>
          <a:p>
            <a:pPr marL="285750" lvl="1" indent="-285750"/>
            <a:r>
              <a:rPr lang="en-US" b="1" dirty="0" smtClean="0">
                <a:latin typeface="+mj-lt"/>
                <a:ea typeface="+mn-ea"/>
                <a:cs typeface="+mn-cs"/>
              </a:rPr>
              <a:t>Data </a:t>
            </a:r>
            <a:r>
              <a:rPr lang="en-US" b="1" dirty="0">
                <a:latin typeface="+mj-lt"/>
                <a:ea typeface="+mn-ea"/>
                <a:cs typeface="+mn-cs"/>
              </a:rPr>
              <a:t>quality assurance: </a:t>
            </a:r>
            <a:r>
              <a:rPr lang="en-US" dirty="0">
                <a:latin typeface="+mj-lt"/>
                <a:ea typeface="+mn-ea"/>
                <a:cs typeface="+mn-cs"/>
              </a:rPr>
              <a:t>important to access climate finance and participate in market mechanism </a:t>
            </a:r>
          </a:p>
          <a:p>
            <a:pPr marL="285750" lvl="1" indent="-285750"/>
            <a:r>
              <a:rPr lang="en-US" b="1" dirty="0" smtClean="0">
                <a:latin typeface="+mj-lt"/>
                <a:ea typeface="+mn-ea"/>
                <a:cs typeface="+mn-cs"/>
              </a:rPr>
              <a:t>Demonstrate </a:t>
            </a:r>
            <a:r>
              <a:rPr lang="en-US" b="1" dirty="0">
                <a:latin typeface="+mj-lt"/>
                <a:ea typeface="+mn-ea"/>
                <a:cs typeface="+mn-cs"/>
              </a:rPr>
              <a:t>to donors </a:t>
            </a:r>
            <a:r>
              <a:rPr lang="en-US" dirty="0">
                <a:latin typeface="+mj-lt"/>
                <a:ea typeface="+mn-ea"/>
                <a:cs typeface="+mn-cs"/>
              </a:rPr>
              <a:t>the emission reduction and impacts of NAMAs</a:t>
            </a:r>
          </a:p>
          <a:p>
            <a:pPr marL="285750" indent="-285750">
              <a:buFont typeface="Arial" panose="020B0604020202020204" pitchFamily="34" charset="0"/>
              <a:buChar char="•"/>
            </a:pPr>
            <a:r>
              <a:rPr lang="en-GB" b="1" dirty="0" smtClean="0">
                <a:solidFill>
                  <a:schemeClr val="tx2"/>
                </a:solidFill>
                <a:latin typeface="+mj-lt"/>
              </a:rPr>
              <a:t>Improve </a:t>
            </a:r>
            <a:r>
              <a:rPr lang="en-GB" b="1" dirty="0">
                <a:solidFill>
                  <a:schemeClr val="tx2"/>
                </a:solidFill>
                <a:latin typeface="+mj-lt"/>
              </a:rPr>
              <a:t>trust </a:t>
            </a:r>
            <a:r>
              <a:rPr lang="en-GB" dirty="0">
                <a:solidFill>
                  <a:schemeClr val="tx2"/>
                </a:solidFill>
                <a:latin typeface="+mj-lt"/>
              </a:rPr>
              <a:t>amongst </a:t>
            </a:r>
            <a:r>
              <a:rPr lang="en-GB" dirty="0" smtClean="0">
                <a:solidFill>
                  <a:schemeClr val="tx2"/>
                </a:solidFill>
                <a:latin typeface="+mj-lt"/>
              </a:rPr>
              <a:t>Parties</a:t>
            </a:r>
          </a:p>
          <a:p>
            <a:pPr marL="285750" indent="-285750">
              <a:buFont typeface="Arial" panose="020B0604020202020204" pitchFamily="34" charset="0"/>
              <a:buChar char="•"/>
            </a:pPr>
            <a:r>
              <a:rPr lang="en-GB" b="1" dirty="0" smtClean="0">
                <a:solidFill>
                  <a:schemeClr val="tx2"/>
                </a:solidFill>
                <a:latin typeface="+mj-lt"/>
              </a:rPr>
              <a:t>Provide </a:t>
            </a:r>
            <a:r>
              <a:rPr lang="en-GB" b="1" dirty="0">
                <a:solidFill>
                  <a:schemeClr val="tx2"/>
                </a:solidFill>
                <a:latin typeface="+mj-lt"/>
              </a:rPr>
              <a:t>lessons </a:t>
            </a:r>
            <a:r>
              <a:rPr lang="en-GB" b="1" dirty="0" smtClean="0">
                <a:solidFill>
                  <a:schemeClr val="tx2"/>
                </a:solidFill>
                <a:latin typeface="+mj-lt"/>
              </a:rPr>
              <a:t>learned</a:t>
            </a:r>
          </a:p>
          <a:p>
            <a:pPr marL="285750" indent="-285750">
              <a:buFont typeface="Wingdings" panose="05000000000000000000" pitchFamily="2" charset="2"/>
              <a:buChar char="Ø"/>
            </a:pPr>
            <a:r>
              <a:rPr lang="de-DE" dirty="0" smtClean="0">
                <a:solidFill>
                  <a:srgbClr val="C00000"/>
                </a:solidFill>
                <a:latin typeface="+mj-lt"/>
              </a:rPr>
              <a:t>Countries </a:t>
            </a:r>
            <a:r>
              <a:rPr lang="de-DE" dirty="0">
                <a:solidFill>
                  <a:srgbClr val="C00000"/>
                </a:solidFill>
                <a:latin typeface="+mj-lt"/>
              </a:rPr>
              <a:t>should harness MRV for their national development goals and in their own interest</a:t>
            </a:r>
            <a:endParaRPr lang="de-DE" dirty="0">
              <a:latin typeface="+mj-lt"/>
            </a:endParaRPr>
          </a:p>
          <a:p>
            <a:endParaRPr lang="es-MX" dirty="0">
              <a:latin typeface="+mj-lt"/>
            </a:endParaRPr>
          </a:p>
        </p:txBody>
      </p:sp>
      <p:sp>
        <p:nvSpPr>
          <p:cNvPr id="5" name="4 Título"/>
          <p:cNvSpPr>
            <a:spLocks noGrp="1"/>
          </p:cNvSpPr>
          <p:nvPr>
            <p:ph type="title"/>
          </p:nvPr>
        </p:nvSpPr>
        <p:spPr>
          <a:xfrm>
            <a:off x="492927" y="1483200"/>
            <a:ext cx="8009627" cy="617928"/>
          </a:xfrm>
        </p:spPr>
        <p:txBody>
          <a:bodyPr/>
          <a:lstStyle/>
          <a:p>
            <a:r>
              <a:rPr lang="es-MX" b="1" dirty="0" err="1" smtClean="0">
                <a:solidFill>
                  <a:schemeClr val="accent1"/>
                </a:solidFill>
              </a:rPr>
              <a:t>Purpose</a:t>
            </a:r>
            <a:r>
              <a:rPr lang="es-MX" b="1" dirty="0" smtClean="0">
                <a:solidFill>
                  <a:schemeClr val="accent1"/>
                </a:solidFill>
              </a:rPr>
              <a:t> </a:t>
            </a:r>
            <a:r>
              <a:rPr lang="es-MX" b="1" dirty="0" err="1" smtClean="0">
                <a:solidFill>
                  <a:schemeClr val="accent1"/>
                </a:solidFill>
              </a:rPr>
              <a:t>for</a:t>
            </a:r>
            <a:r>
              <a:rPr lang="es-MX" b="1" dirty="0" smtClean="0">
                <a:solidFill>
                  <a:schemeClr val="accent1"/>
                </a:solidFill>
              </a:rPr>
              <a:t> </a:t>
            </a:r>
            <a:r>
              <a:rPr lang="es-MX" b="1" dirty="0" err="1" smtClean="0">
                <a:solidFill>
                  <a:schemeClr val="accent1"/>
                </a:solidFill>
              </a:rPr>
              <a:t>developing</a:t>
            </a:r>
            <a:r>
              <a:rPr lang="es-MX" b="1" dirty="0" smtClean="0">
                <a:solidFill>
                  <a:schemeClr val="accent1"/>
                </a:solidFill>
              </a:rPr>
              <a:t> MRV </a:t>
            </a:r>
            <a:r>
              <a:rPr lang="es-MX" b="1" dirty="0" err="1" smtClean="0">
                <a:solidFill>
                  <a:schemeClr val="accent1"/>
                </a:solidFill>
              </a:rPr>
              <a:t>systems</a:t>
            </a:r>
            <a:r>
              <a:rPr lang="es-MX" b="1" dirty="0" smtClean="0">
                <a:solidFill>
                  <a:schemeClr val="accent1"/>
                </a:solidFill>
              </a:rPr>
              <a:t> – </a:t>
            </a:r>
            <a:r>
              <a:rPr lang="es-MX" sz="1800" dirty="0" smtClean="0">
                <a:solidFill>
                  <a:schemeClr val="accent1"/>
                </a:solidFill>
              </a:rPr>
              <a:t>International </a:t>
            </a:r>
            <a:r>
              <a:rPr lang="es-MX" sz="1800" dirty="0" err="1" smtClean="0">
                <a:solidFill>
                  <a:schemeClr val="accent1"/>
                </a:solidFill>
              </a:rPr>
              <a:t>level</a:t>
            </a:r>
            <a:endParaRPr lang="es-MX" sz="2800" dirty="0">
              <a:solidFill>
                <a:schemeClr val="accent1"/>
              </a:solidFill>
            </a:endParaRPr>
          </a:p>
        </p:txBody>
      </p:sp>
    </p:spTree>
    <p:extLst>
      <p:ext uri="{BB962C8B-B14F-4D97-AF65-F5344CB8AC3E}">
        <p14:creationId xmlns:p14="http://schemas.microsoft.com/office/powerpoint/2010/main" val="275937958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84000" y="1885136"/>
            <a:ext cx="7776000" cy="3816000"/>
          </a:xfrm>
        </p:spPr>
        <p:txBody>
          <a:bodyPr/>
          <a:lstStyle/>
          <a:p>
            <a:r>
              <a:rPr lang="es-MX" dirty="0" smtClean="0"/>
              <a:t>Divide </a:t>
            </a:r>
            <a:r>
              <a:rPr lang="es-MX" dirty="0" err="1" smtClean="0"/>
              <a:t>the</a:t>
            </a:r>
            <a:r>
              <a:rPr lang="es-MX" dirty="0" smtClean="0"/>
              <a:t> </a:t>
            </a:r>
            <a:r>
              <a:rPr lang="es-MX" dirty="0" err="1" smtClean="0"/>
              <a:t>room</a:t>
            </a:r>
            <a:r>
              <a:rPr lang="es-MX" dirty="0" smtClean="0"/>
              <a:t> in </a:t>
            </a:r>
            <a:r>
              <a:rPr lang="es-MX" dirty="0" err="1" smtClean="0"/>
              <a:t>three</a:t>
            </a:r>
            <a:r>
              <a:rPr lang="es-MX" dirty="0" smtClean="0"/>
              <a:t> </a:t>
            </a:r>
            <a:r>
              <a:rPr lang="es-MX" dirty="0" err="1" smtClean="0"/>
              <a:t>groups</a:t>
            </a:r>
            <a:r>
              <a:rPr lang="es-MX" dirty="0" smtClean="0"/>
              <a:t>: </a:t>
            </a:r>
          </a:p>
          <a:p>
            <a:pPr marL="342900" indent="-342900">
              <a:buFont typeface="+mj-lt"/>
              <a:buAutoNum type="arabicPeriod"/>
            </a:pPr>
            <a:r>
              <a:rPr lang="es-MX" sz="2000" b="1" dirty="0" err="1" smtClean="0"/>
              <a:t>M</a:t>
            </a:r>
            <a:r>
              <a:rPr lang="es-MX" dirty="0" err="1" smtClean="0"/>
              <a:t>easurement</a:t>
            </a:r>
            <a:endParaRPr lang="es-MX" dirty="0" smtClean="0"/>
          </a:p>
          <a:p>
            <a:pPr marL="342900" indent="-342900">
              <a:buFont typeface="+mj-lt"/>
              <a:buAutoNum type="arabicPeriod"/>
            </a:pPr>
            <a:r>
              <a:rPr lang="es-MX" sz="2000" b="1" dirty="0" err="1" smtClean="0"/>
              <a:t>R</a:t>
            </a:r>
            <a:r>
              <a:rPr lang="es-MX" dirty="0" err="1" smtClean="0"/>
              <a:t>eporting</a:t>
            </a:r>
            <a:endParaRPr lang="es-MX" dirty="0" smtClean="0"/>
          </a:p>
          <a:p>
            <a:pPr marL="342900" indent="-342900">
              <a:buFont typeface="+mj-lt"/>
              <a:buAutoNum type="arabicPeriod"/>
            </a:pPr>
            <a:r>
              <a:rPr lang="es-MX" sz="2000" b="1" dirty="0" err="1" smtClean="0"/>
              <a:t>V</a:t>
            </a:r>
            <a:r>
              <a:rPr lang="es-MX" dirty="0" err="1" smtClean="0"/>
              <a:t>erification</a:t>
            </a:r>
            <a:endParaRPr lang="es-MX" dirty="0" smtClean="0"/>
          </a:p>
          <a:p>
            <a:r>
              <a:rPr lang="en-US" dirty="0" smtClean="0"/>
              <a:t>Discuss and write (no more than three lines) on the ballots provided:</a:t>
            </a:r>
          </a:p>
          <a:p>
            <a:pPr marL="285750" indent="-285750">
              <a:buFont typeface="Arial" panose="020B0604020202020204" pitchFamily="34" charset="0"/>
              <a:buChar char="•"/>
            </a:pPr>
            <a:r>
              <a:rPr lang="en-US" dirty="0"/>
              <a:t>W</a:t>
            </a:r>
            <a:r>
              <a:rPr lang="en-US" dirty="0" smtClean="0"/>
              <a:t>hat </a:t>
            </a:r>
            <a:r>
              <a:rPr lang="en-US" dirty="0"/>
              <a:t>they are, </a:t>
            </a:r>
            <a:endParaRPr lang="en-US" dirty="0" smtClean="0"/>
          </a:p>
          <a:p>
            <a:pPr marL="285750" indent="-285750">
              <a:buFont typeface="Arial" panose="020B0604020202020204" pitchFamily="34" charset="0"/>
              <a:buChar char="•"/>
            </a:pPr>
            <a:r>
              <a:rPr lang="en-US" dirty="0" smtClean="0"/>
              <a:t>Why </a:t>
            </a:r>
            <a:r>
              <a:rPr lang="en-US" dirty="0"/>
              <a:t>they’re important, </a:t>
            </a:r>
            <a:endParaRPr lang="en-US" dirty="0" smtClean="0"/>
          </a:p>
          <a:p>
            <a:pPr marL="285750" indent="-285750">
              <a:buFont typeface="Arial" panose="020B0604020202020204" pitchFamily="34" charset="0"/>
              <a:buChar char="•"/>
            </a:pPr>
            <a:r>
              <a:rPr lang="en-US" dirty="0" smtClean="0"/>
              <a:t>What </a:t>
            </a:r>
            <a:r>
              <a:rPr lang="en-US" dirty="0"/>
              <a:t>are key related </a:t>
            </a:r>
            <a:r>
              <a:rPr lang="en-US" dirty="0" smtClean="0"/>
              <a:t>issues,</a:t>
            </a:r>
          </a:p>
          <a:p>
            <a:pPr marL="285750" indent="-285750">
              <a:buFont typeface="Arial" panose="020B0604020202020204" pitchFamily="34" charset="0"/>
              <a:buChar char="•"/>
            </a:pPr>
            <a:r>
              <a:rPr lang="en-US" dirty="0"/>
              <a:t>W</a:t>
            </a:r>
            <a:r>
              <a:rPr lang="en-US" dirty="0" smtClean="0"/>
              <a:t>hat elements </a:t>
            </a:r>
            <a:r>
              <a:rPr lang="en-US" dirty="0"/>
              <a:t>or similar approaches already exist in their </a:t>
            </a:r>
            <a:r>
              <a:rPr lang="en-US" dirty="0" smtClean="0"/>
              <a:t>country – related to mitigation actions  (</a:t>
            </a:r>
            <a:r>
              <a:rPr lang="en-US" dirty="0" smtClean="0">
                <a:solidFill>
                  <a:srgbClr val="C00000"/>
                </a:solidFill>
              </a:rPr>
              <a:t>write which country!</a:t>
            </a:r>
            <a:r>
              <a:rPr lang="en-US" dirty="0" smtClean="0"/>
              <a:t>)</a:t>
            </a:r>
            <a:endParaRPr lang="es-MX" dirty="0"/>
          </a:p>
        </p:txBody>
      </p:sp>
      <p:sp>
        <p:nvSpPr>
          <p:cNvPr id="5" name="4 Título"/>
          <p:cNvSpPr>
            <a:spLocks noGrp="1"/>
          </p:cNvSpPr>
          <p:nvPr>
            <p:ph type="title"/>
          </p:nvPr>
        </p:nvSpPr>
        <p:spPr>
          <a:xfrm>
            <a:off x="684000" y="1388604"/>
            <a:ext cx="7776000" cy="617928"/>
          </a:xfrm>
        </p:spPr>
        <p:txBody>
          <a:bodyPr/>
          <a:lstStyle/>
          <a:p>
            <a:r>
              <a:rPr lang="es-MX" b="1" dirty="0" err="1" smtClean="0">
                <a:solidFill>
                  <a:schemeClr val="accent1"/>
                </a:solidFill>
              </a:rPr>
              <a:t>Group</a:t>
            </a:r>
            <a:r>
              <a:rPr lang="es-MX" b="1" dirty="0" smtClean="0">
                <a:solidFill>
                  <a:schemeClr val="accent1"/>
                </a:solidFill>
              </a:rPr>
              <a:t> </a:t>
            </a:r>
            <a:r>
              <a:rPr lang="es-MX" b="1" dirty="0" err="1" smtClean="0">
                <a:solidFill>
                  <a:schemeClr val="accent1"/>
                </a:solidFill>
              </a:rPr>
              <a:t>exercise</a:t>
            </a:r>
            <a:r>
              <a:rPr lang="es-MX" b="1" dirty="0" smtClean="0">
                <a:solidFill>
                  <a:schemeClr val="accent1"/>
                </a:solidFill>
              </a:rPr>
              <a:t> 1    M</a:t>
            </a:r>
            <a:r>
              <a:rPr lang="es-MX" b="1" dirty="0">
                <a:solidFill>
                  <a:schemeClr val="accent1"/>
                </a:solidFill>
              </a:rPr>
              <a:t>, R &amp; V stands </a:t>
            </a:r>
            <a:r>
              <a:rPr lang="es-MX" b="1" dirty="0" err="1">
                <a:solidFill>
                  <a:schemeClr val="accent1"/>
                </a:solidFill>
              </a:rPr>
              <a:t>for</a:t>
            </a:r>
            <a:r>
              <a:rPr lang="es-MX" b="1" dirty="0">
                <a:solidFill>
                  <a:schemeClr val="accent1"/>
                </a:solidFill>
              </a:rPr>
              <a:t>…</a:t>
            </a:r>
          </a:p>
        </p:txBody>
      </p:sp>
      <p:pic>
        <p:nvPicPr>
          <p:cNvPr id="1026" name="Picture 2" descr="C:\Users\ecastro\AppData\Local\Microsoft\Windows\Temporary Internet Files\Content.IE5\ZAM48TDS\MP90043095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2738" y="5374237"/>
            <a:ext cx="831262" cy="1131931"/>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7330968" y="5775728"/>
            <a:ext cx="1186724" cy="430887"/>
          </a:xfrm>
          <a:prstGeom prst="rect">
            <a:avLst/>
          </a:prstGeom>
          <a:noFill/>
        </p:spPr>
        <p:txBody>
          <a:bodyPr wrap="square" rtlCol="0">
            <a:spAutoFit/>
          </a:bodyPr>
          <a:lstStyle/>
          <a:p>
            <a:r>
              <a:rPr lang="es-MX" b="0" dirty="0" smtClean="0"/>
              <a:t>15 min</a:t>
            </a:r>
            <a:endParaRPr lang="es-MX" b="0" dirty="0"/>
          </a:p>
        </p:txBody>
      </p:sp>
    </p:spTree>
    <p:extLst>
      <p:ext uri="{BB962C8B-B14F-4D97-AF65-F5344CB8AC3E}">
        <p14:creationId xmlns:p14="http://schemas.microsoft.com/office/powerpoint/2010/main" val="118936493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5" name="4 Título"/>
          <p:cNvSpPr>
            <a:spLocks noGrp="1"/>
          </p:cNvSpPr>
          <p:nvPr>
            <p:ph type="title"/>
          </p:nvPr>
        </p:nvSpPr>
        <p:spPr/>
        <p:txBody>
          <a:bodyPr/>
          <a:lstStyle/>
          <a:p>
            <a:r>
              <a:rPr lang="de-DE" b="1" dirty="0">
                <a:solidFill>
                  <a:srgbClr val="C00000"/>
                </a:solidFill>
              </a:rPr>
              <a:t>2010 - 2013: </a:t>
            </a:r>
            <a:r>
              <a:rPr lang="de-DE" b="1" dirty="0" smtClean="0">
                <a:solidFill>
                  <a:srgbClr val="C00000"/>
                </a:solidFill>
              </a:rPr>
              <a:t>MRV In the negociations</a:t>
            </a:r>
            <a:r>
              <a:rPr lang="de-DE" dirty="0">
                <a:solidFill>
                  <a:srgbClr val="C00000"/>
                </a:solidFill>
              </a:rPr>
              <a:t/>
            </a:r>
            <a:br>
              <a:rPr lang="de-DE" dirty="0">
                <a:solidFill>
                  <a:srgbClr val="C00000"/>
                </a:solidFill>
              </a:rPr>
            </a:br>
            <a:endParaRPr lang="es-MX" dirty="0"/>
          </a:p>
        </p:txBody>
      </p:sp>
      <p:sp>
        <p:nvSpPr>
          <p:cNvPr id="6" name="Inhaltsplatzhalter 4"/>
          <p:cNvSpPr txBox="1">
            <a:spLocks noGrp="1"/>
          </p:cNvSpPr>
          <p:nvPr>
            <p:ph idx="1"/>
          </p:nvPr>
        </p:nvSpPr>
        <p:spPr bwMode="auto">
          <a:xfrm>
            <a:off x="552450" y="2290994"/>
            <a:ext cx="8058150" cy="40158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Clr>
                <a:srgbClr val="C80F0F"/>
              </a:buClr>
              <a:buFont typeface="Wingdings" pitchFamily="2" charset="2"/>
              <a:buNone/>
              <a:tabLst>
                <a:tab pos="2190750" algn="l"/>
              </a:tabLst>
              <a:defRPr sz="2800" baseline="0">
                <a:solidFill>
                  <a:schemeClr val="tx1"/>
                </a:solidFill>
                <a:latin typeface="+mn-lt"/>
                <a:ea typeface="+mn-ea"/>
                <a:cs typeface="+mn-cs"/>
              </a:defRPr>
            </a:lvl1pPr>
            <a:lvl2pPr marL="762000" indent="-285750" algn="l" rtl="0" eaLnBrk="1" fontAlgn="base" hangingPunct="1">
              <a:spcBef>
                <a:spcPct val="20000"/>
              </a:spcBef>
              <a:spcAft>
                <a:spcPct val="0"/>
              </a:spcAft>
              <a:buClr>
                <a:schemeClr val="tx1"/>
              </a:buClr>
              <a:buFont typeface="Wingdings" pitchFamily="2" charset="2"/>
              <a:buChar char="§"/>
              <a:tabLst>
                <a:tab pos="2190750" algn="l"/>
              </a:tabLst>
              <a:defRPr sz="2400">
                <a:solidFill>
                  <a:schemeClr val="tx1"/>
                </a:solidFill>
                <a:latin typeface="+mn-lt"/>
              </a:defRPr>
            </a:lvl2pPr>
            <a:lvl3pPr marL="1238250" indent="-285750" algn="l" rtl="0" eaLnBrk="1" fontAlgn="base" hangingPunct="1">
              <a:spcBef>
                <a:spcPct val="20000"/>
              </a:spcBef>
              <a:spcAft>
                <a:spcPct val="0"/>
              </a:spcAft>
              <a:buClr>
                <a:srgbClr val="999999"/>
              </a:buClr>
              <a:buFont typeface="Wingdings" pitchFamily="2" charset="2"/>
              <a:buChar char="§"/>
              <a:tabLst>
                <a:tab pos="2190750" algn="l"/>
              </a:tabLst>
              <a:defRPr sz="2400">
                <a:solidFill>
                  <a:schemeClr val="tx1"/>
                </a:solidFill>
                <a:latin typeface="+mn-lt"/>
              </a:defRPr>
            </a:lvl3pPr>
            <a:lvl4pPr marL="1714500" indent="-285750" algn="l" rtl="0" eaLnBrk="1" fontAlgn="base" hangingPunct="1">
              <a:spcBef>
                <a:spcPct val="20000"/>
              </a:spcBef>
              <a:spcAft>
                <a:spcPct val="0"/>
              </a:spcAft>
              <a:buClr>
                <a:srgbClr val="C80F0F"/>
              </a:buClr>
              <a:buChar char="-"/>
              <a:tabLst>
                <a:tab pos="2190750" algn="l"/>
              </a:tabLst>
              <a:defRPr sz="2400">
                <a:solidFill>
                  <a:schemeClr val="tx1"/>
                </a:solidFill>
                <a:latin typeface="+mn-lt"/>
              </a:defRPr>
            </a:lvl4pPr>
            <a:lvl5pPr marL="21907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5pPr>
            <a:lvl6pPr marL="26479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6pPr>
            <a:lvl7pPr marL="31051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7pPr>
            <a:lvl8pPr marL="35623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8pPr>
            <a:lvl9pPr marL="40195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9pPr>
          </a:lstStyle>
          <a:p>
            <a:pPr marL="285750" indent="-285750" algn="l">
              <a:buFont typeface="Arial" panose="020B0604020202020204" pitchFamily="34" charset="0"/>
              <a:buChar char="•"/>
            </a:pPr>
            <a:r>
              <a:rPr lang="de-DE" sz="1800" kern="0" dirty="0">
                <a:solidFill>
                  <a:srgbClr val="C00000"/>
                </a:solidFill>
              </a:rPr>
              <a:t>2010, Cancun/Mexico, COP 16: </a:t>
            </a:r>
            <a:r>
              <a:rPr lang="de-DE" sz="1800" kern="0" dirty="0">
                <a:solidFill>
                  <a:schemeClr val="tx1">
                    <a:lumMod val="65000"/>
                    <a:lumOff val="35000"/>
                  </a:schemeClr>
                </a:solidFill>
              </a:rPr>
              <a:t>Decision on what should be included in MRV framework (additionally to already existing MRV rules) and that </a:t>
            </a:r>
            <a:r>
              <a:rPr lang="de-DE" sz="1800" u="sng" kern="0" dirty="0">
                <a:solidFill>
                  <a:schemeClr val="tx1">
                    <a:lumMod val="65000"/>
                    <a:lumOff val="35000"/>
                  </a:schemeClr>
                </a:solidFill>
              </a:rPr>
              <a:t>all</a:t>
            </a:r>
            <a:r>
              <a:rPr lang="de-DE" sz="1800" kern="0" dirty="0">
                <a:solidFill>
                  <a:schemeClr val="tx1">
                    <a:lumMod val="65000"/>
                    <a:lumOff val="35000"/>
                  </a:schemeClr>
                </a:solidFill>
              </a:rPr>
              <a:t> countries should submit </a:t>
            </a:r>
            <a:r>
              <a:rPr lang="de-DE" sz="1800" b="1" kern="0" dirty="0">
                <a:solidFill>
                  <a:schemeClr val="tx1">
                    <a:lumMod val="65000"/>
                    <a:lumOff val="35000"/>
                  </a:schemeClr>
                </a:solidFill>
              </a:rPr>
              <a:t>National Communications</a:t>
            </a:r>
            <a:r>
              <a:rPr lang="de-DE" sz="1800" kern="0" dirty="0">
                <a:solidFill>
                  <a:schemeClr val="tx1">
                    <a:lumMod val="65000"/>
                    <a:lumOff val="35000"/>
                  </a:schemeClr>
                </a:solidFill>
              </a:rPr>
              <a:t> every four years and </a:t>
            </a:r>
            <a:r>
              <a:rPr lang="de-DE" sz="1800" b="1" kern="0" dirty="0">
                <a:solidFill>
                  <a:schemeClr val="tx1">
                    <a:lumMod val="65000"/>
                    <a:lumOff val="35000"/>
                  </a:schemeClr>
                </a:solidFill>
              </a:rPr>
              <a:t>Biennial </a:t>
            </a:r>
            <a:r>
              <a:rPr lang="de-DE" sz="1800" b="1" kern="0" dirty="0">
                <a:solidFill>
                  <a:srgbClr val="FF0000"/>
                </a:solidFill>
              </a:rPr>
              <a:t>(</a:t>
            </a:r>
            <a:r>
              <a:rPr lang="de-DE" sz="1800" b="1" kern="0" dirty="0">
                <a:solidFill>
                  <a:schemeClr val="tx1">
                    <a:lumMod val="65000"/>
                    <a:lumOff val="35000"/>
                  </a:schemeClr>
                </a:solidFill>
              </a:rPr>
              <a:t>Update</a:t>
            </a:r>
            <a:r>
              <a:rPr lang="de-DE" sz="1800" b="1" kern="0" dirty="0">
                <a:solidFill>
                  <a:srgbClr val="FF0000"/>
                </a:solidFill>
              </a:rPr>
              <a:t>)</a:t>
            </a:r>
            <a:r>
              <a:rPr lang="de-DE" sz="1800" b="1" kern="0" dirty="0"/>
              <a:t> </a:t>
            </a:r>
            <a:r>
              <a:rPr lang="de-DE" sz="1800" b="1" kern="0" dirty="0">
                <a:solidFill>
                  <a:schemeClr val="tx1">
                    <a:lumMod val="65000"/>
                    <a:lumOff val="35000"/>
                  </a:schemeClr>
                </a:solidFill>
              </a:rPr>
              <a:t>Reports </a:t>
            </a:r>
            <a:r>
              <a:rPr lang="de-DE" sz="1800" kern="0" dirty="0">
                <a:solidFill>
                  <a:schemeClr val="tx1">
                    <a:lumMod val="65000"/>
                    <a:lumOff val="35000"/>
                  </a:schemeClr>
                </a:solidFill>
              </a:rPr>
              <a:t>every two </a:t>
            </a:r>
            <a:r>
              <a:rPr lang="de-DE" sz="1800" kern="0" dirty="0" smtClean="0">
                <a:solidFill>
                  <a:schemeClr val="tx1">
                    <a:lumMod val="65000"/>
                    <a:lumOff val="35000"/>
                  </a:schemeClr>
                </a:solidFill>
              </a:rPr>
              <a:t>years.</a:t>
            </a:r>
          </a:p>
          <a:p>
            <a:pPr algn="l"/>
            <a:endParaRPr lang="de-DE" sz="1800" kern="0" dirty="0"/>
          </a:p>
          <a:p>
            <a:pPr marL="285750" indent="-285750" algn="l">
              <a:buFont typeface="Arial" panose="020B0604020202020204" pitchFamily="34" charset="0"/>
              <a:buChar char="•"/>
            </a:pPr>
            <a:r>
              <a:rPr lang="de-DE" sz="1800" kern="0" dirty="0">
                <a:solidFill>
                  <a:srgbClr val="C00000"/>
                </a:solidFill>
              </a:rPr>
              <a:t>2011, Durban/South Africa, COP 17</a:t>
            </a:r>
            <a:r>
              <a:rPr lang="de-DE" sz="1800" b="1" kern="0" dirty="0">
                <a:solidFill>
                  <a:srgbClr val="C00000"/>
                </a:solidFill>
              </a:rPr>
              <a:t>: </a:t>
            </a:r>
            <a:r>
              <a:rPr lang="de-DE" sz="1800" b="1" kern="0" dirty="0">
                <a:solidFill>
                  <a:schemeClr val="tx1">
                    <a:lumMod val="65000"/>
                    <a:lumOff val="35000"/>
                  </a:schemeClr>
                </a:solidFill>
              </a:rPr>
              <a:t>Guidelines for Reporting </a:t>
            </a:r>
            <a:r>
              <a:rPr lang="de-DE" sz="1800" dirty="0">
                <a:solidFill>
                  <a:schemeClr val="tx1">
                    <a:lumMod val="65000"/>
                    <a:lumOff val="35000"/>
                  </a:schemeClr>
                </a:solidFill>
              </a:rPr>
              <a:t>(“Biennial </a:t>
            </a:r>
            <a:r>
              <a:rPr lang="de-DE" sz="1800" kern="0" dirty="0">
                <a:solidFill>
                  <a:schemeClr val="tx1">
                    <a:lumMod val="65000"/>
                    <a:lumOff val="35000"/>
                  </a:schemeClr>
                </a:solidFill>
              </a:rPr>
              <a:t>Update </a:t>
            </a:r>
            <a:r>
              <a:rPr lang="de-DE" sz="1800" kern="0" dirty="0" smtClean="0">
                <a:solidFill>
                  <a:schemeClr val="tx1">
                    <a:lumMod val="65000"/>
                    <a:lumOff val="35000"/>
                  </a:schemeClr>
                </a:solidFill>
              </a:rPr>
              <a:t>Reports“),  </a:t>
            </a:r>
            <a:r>
              <a:rPr lang="de-DE" sz="1800" b="1" kern="0" dirty="0">
                <a:solidFill>
                  <a:schemeClr val="tx1">
                    <a:lumMod val="65000"/>
                    <a:lumOff val="35000"/>
                  </a:schemeClr>
                </a:solidFill>
              </a:rPr>
              <a:t>Guidelines for Verification </a:t>
            </a:r>
            <a:r>
              <a:rPr lang="de-DE" sz="1800" dirty="0">
                <a:solidFill>
                  <a:schemeClr val="tx1">
                    <a:lumMod val="65000"/>
                    <a:lumOff val="35000"/>
                  </a:schemeClr>
                </a:solidFill>
              </a:rPr>
              <a:t>(“International </a:t>
            </a:r>
            <a:r>
              <a:rPr lang="de-DE" sz="1800" kern="0" dirty="0">
                <a:solidFill>
                  <a:schemeClr val="tx1">
                    <a:lumMod val="65000"/>
                    <a:lumOff val="35000"/>
                  </a:schemeClr>
                </a:solidFill>
              </a:rPr>
              <a:t>Consultation and Analysis</a:t>
            </a:r>
            <a:r>
              <a:rPr lang="de-DE" sz="1800" kern="0" dirty="0" smtClean="0">
                <a:solidFill>
                  <a:schemeClr val="tx1">
                    <a:lumMod val="65000"/>
                    <a:lumOff val="35000"/>
                  </a:schemeClr>
                </a:solidFill>
              </a:rPr>
              <a:t>“) , and  Guidelines </a:t>
            </a:r>
            <a:r>
              <a:rPr lang="de-DE" sz="1800" kern="0" dirty="0">
                <a:solidFill>
                  <a:schemeClr val="tx1">
                    <a:lumMod val="65000"/>
                    <a:lumOff val="35000"/>
                  </a:schemeClr>
                </a:solidFill>
              </a:rPr>
              <a:t>for Measuring </a:t>
            </a:r>
            <a:r>
              <a:rPr lang="de-DE" sz="1800" kern="0" dirty="0" smtClean="0">
                <a:solidFill>
                  <a:schemeClr val="tx1">
                    <a:lumMod val="65000"/>
                    <a:lumOff val="35000"/>
                  </a:schemeClr>
                </a:solidFill>
              </a:rPr>
              <a:t>(already </a:t>
            </a:r>
            <a:r>
              <a:rPr lang="de-DE" sz="1800" kern="0" dirty="0">
                <a:solidFill>
                  <a:schemeClr val="tx1">
                    <a:lumMod val="65000"/>
                    <a:lumOff val="35000"/>
                  </a:schemeClr>
                </a:solidFill>
              </a:rPr>
              <a:t>existed: IPCC 1996 Guidelines and IPCC 2006 Guidelines</a:t>
            </a:r>
            <a:r>
              <a:rPr lang="de-DE" sz="1800" kern="0" dirty="0" smtClean="0">
                <a:solidFill>
                  <a:schemeClr val="tx1">
                    <a:lumMod val="65000"/>
                    <a:lumOff val="35000"/>
                  </a:schemeClr>
                </a:solidFill>
              </a:rPr>
              <a:t>).</a:t>
            </a:r>
          </a:p>
          <a:p>
            <a:pPr algn="l"/>
            <a:endParaRPr lang="de-DE" sz="1800" kern="0" dirty="0"/>
          </a:p>
          <a:p>
            <a:pPr marL="285750" indent="-285750" algn="l">
              <a:buFont typeface="Arial" panose="020B0604020202020204" pitchFamily="34" charset="0"/>
              <a:buChar char="•"/>
            </a:pPr>
            <a:r>
              <a:rPr lang="de-DE" sz="1800" kern="0" dirty="0">
                <a:solidFill>
                  <a:srgbClr val="C00000"/>
                </a:solidFill>
              </a:rPr>
              <a:t>2013, Warsaw/Poland, COP 19: </a:t>
            </a:r>
            <a:r>
              <a:rPr lang="de-DE" sz="1800" dirty="0">
                <a:solidFill>
                  <a:schemeClr val="tx1">
                    <a:lumMod val="65000"/>
                    <a:lumOff val="35000"/>
                  </a:schemeClr>
                </a:solidFill>
              </a:rPr>
              <a:t>D</a:t>
            </a:r>
            <a:r>
              <a:rPr lang="de-DE" sz="1800" kern="0" dirty="0" smtClean="0">
                <a:solidFill>
                  <a:schemeClr val="tx1">
                    <a:lumMod val="65000"/>
                    <a:lumOff val="35000"/>
                  </a:schemeClr>
                </a:solidFill>
              </a:rPr>
              <a:t>ecision </a:t>
            </a:r>
            <a:r>
              <a:rPr lang="de-DE" sz="1800" kern="0" dirty="0">
                <a:solidFill>
                  <a:schemeClr val="tx1">
                    <a:lumMod val="65000"/>
                    <a:lumOff val="35000"/>
                  </a:schemeClr>
                </a:solidFill>
              </a:rPr>
              <a:t>on composition of Teams of Technical Experts to carry out the </a:t>
            </a:r>
            <a:r>
              <a:rPr lang="de-DE" sz="1800" b="1" kern="0" dirty="0">
                <a:solidFill>
                  <a:schemeClr val="tx1">
                    <a:lumMod val="65000"/>
                    <a:lumOff val="35000"/>
                  </a:schemeClr>
                </a:solidFill>
              </a:rPr>
              <a:t>technical analysis under ICA</a:t>
            </a:r>
            <a:r>
              <a:rPr lang="de-DE" sz="1800" kern="0" dirty="0">
                <a:solidFill>
                  <a:schemeClr val="tx1">
                    <a:lumMod val="65000"/>
                    <a:lumOff val="35000"/>
                  </a:schemeClr>
                </a:solidFill>
              </a:rPr>
              <a:t>, and </a:t>
            </a:r>
            <a:r>
              <a:rPr lang="de-DE" sz="1800" b="1" kern="0" dirty="0">
                <a:solidFill>
                  <a:schemeClr val="tx1">
                    <a:lumMod val="65000"/>
                    <a:lumOff val="35000"/>
                  </a:schemeClr>
                </a:solidFill>
              </a:rPr>
              <a:t>Guidelines for domestic MRV of </a:t>
            </a:r>
            <a:r>
              <a:rPr lang="de-DE" sz="1800" b="1" kern="0" dirty="0" smtClean="0">
                <a:solidFill>
                  <a:schemeClr val="tx1">
                    <a:lumMod val="65000"/>
                    <a:lumOff val="35000"/>
                  </a:schemeClr>
                </a:solidFill>
              </a:rPr>
              <a:t>NAMAs </a:t>
            </a:r>
            <a:r>
              <a:rPr lang="de-DE" sz="1800" kern="0" dirty="0">
                <a:solidFill>
                  <a:schemeClr val="tx1">
                    <a:lumMod val="65000"/>
                    <a:lumOff val="35000"/>
                  </a:schemeClr>
                </a:solidFill>
              </a:rPr>
              <a:t>in order to develop consistent national MRV </a:t>
            </a:r>
            <a:r>
              <a:rPr lang="de-DE" sz="1800" kern="0" dirty="0" smtClean="0">
                <a:solidFill>
                  <a:schemeClr val="tx1">
                    <a:lumMod val="65000"/>
                    <a:lumOff val="35000"/>
                  </a:schemeClr>
                </a:solidFill>
              </a:rPr>
              <a:t>systems.</a:t>
            </a:r>
            <a:endParaRPr lang="de-DE" sz="1800" dirty="0">
              <a:solidFill>
                <a:schemeClr val="tx1">
                  <a:lumMod val="65000"/>
                  <a:lumOff val="35000"/>
                </a:schemeClr>
              </a:solidFill>
            </a:endParaRPr>
          </a:p>
        </p:txBody>
      </p:sp>
      <p:pic>
        <p:nvPicPr>
          <p:cNvPr id="11" name="Grafik 29" descr="UNFCCC_logo.png"/>
          <p:cNvPicPr>
            <a:picLocks noChangeAspect="1"/>
          </p:cNvPicPr>
          <p:nvPr/>
        </p:nvPicPr>
        <p:blipFill>
          <a:blip r:embed="rId3" cstate="print"/>
          <a:srcRect l="14592" t="9354" r="59919" b="12649"/>
          <a:stretch>
            <a:fillRect/>
          </a:stretch>
        </p:blipFill>
        <p:spPr>
          <a:xfrm>
            <a:off x="6322933" y="1407468"/>
            <a:ext cx="667569" cy="600812"/>
          </a:xfrm>
          <a:prstGeom prst="rect">
            <a:avLst/>
          </a:prstGeom>
        </p:spPr>
      </p:pic>
    </p:spTree>
    <p:extLst>
      <p:ext uri="{BB962C8B-B14F-4D97-AF65-F5344CB8AC3E}">
        <p14:creationId xmlns:p14="http://schemas.microsoft.com/office/powerpoint/2010/main" val="73948200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552450" y="2181300"/>
            <a:ext cx="8401050" cy="3816000"/>
          </a:xfrm>
        </p:spPr>
        <p:txBody>
          <a:bodyPr/>
          <a:lstStyle/>
          <a:p>
            <a:r>
              <a:rPr lang="en-US" sz="2000" dirty="0"/>
              <a:t>The General Guidelines for domestic MRV of NAMAs refer to measuring impacts of policies and measures.</a:t>
            </a:r>
          </a:p>
          <a:p>
            <a:endParaRPr lang="en-GB" sz="2000" b="1" i="1" dirty="0" smtClean="0"/>
          </a:p>
          <a:p>
            <a:r>
              <a:rPr lang="en-GB" sz="2000" b="1" i="1" dirty="0" smtClean="0"/>
              <a:t>Principles</a:t>
            </a:r>
          </a:p>
          <a:p>
            <a:pPr marL="457200" indent="-457200">
              <a:buFont typeface="Arial" panose="020B0604020202020204" pitchFamily="34" charset="0"/>
              <a:buChar char="•"/>
            </a:pPr>
            <a:r>
              <a:rPr lang="en-GB" dirty="0"/>
              <a:t>G</a:t>
            </a:r>
            <a:r>
              <a:rPr lang="en-GB" dirty="0" smtClean="0"/>
              <a:t>eneral</a:t>
            </a:r>
            <a:r>
              <a:rPr lang="en-GB" dirty="0"/>
              <a:t>, voluntary, pragmatic, non-prescriptive, non-intrusive and country driven, take into account national circumstances and national priorities, respect the diversity of NAMAs, build on  existing  domestic  systems  and  </a:t>
            </a:r>
            <a:r>
              <a:rPr lang="en-GB" dirty="0" smtClean="0"/>
              <a:t>capacities, </a:t>
            </a:r>
            <a:r>
              <a:rPr lang="en-US" dirty="0"/>
              <a:t>recognize existing domestic measurement, reporting and </a:t>
            </a:r>
            <a:r>
              <a:rPr lang="en-US" dirty="0" smtClean="0"/>
              <a:t>verification </a:t>
            </a:r>
            <a:r>
              <a:rPr lang="en-US" dirty="0"/>
              <a:t>systems and promote a cost-effective </a:t>
            </a:r>
            <a:r>
              <a:rPr lang="en-US" dirty="0" smtClean="0"/>
              <a:t>approach.</a:t>
            </a:r>
            <a:endParaRPr lang="es-MX" dirty="0"/>
          </a:p>
        </p:txBody>
      </p:sp>
      <p:sp>
        <p:nvSpPr>
          <p:cNvPr id="5" name="4 Título"/>
          <p:cNvSpPr>
            <a:spLocks noGrp="1"/>
          </p:cNvSpPr>
          <p:nvPr>
            <p:ph type="title"/>
          </p:nvPr>
        </p:nvSpPr>
        <p:spPr>
          <a:xfrm>
            <a:off x="684000" y="1483200"/>
            <a:ext cx="8002800" cy="617928"/>
          </a:xfrm>
        </p:spPr>
        <p:txBody>
          <a:bodyPr/>
          <a:lstStyle/>
          <a:p>
            <a:r>
              <a:rPr lang="es-MX" b="1" dirty="0" err="1" smtClean="0">
                <a:solidFill>
                  <a:schemeClr val="accent1"/>
                </a:solidFill>
              </a:rPr>
              <a:t>Domestic</a:t>
            </a:r>
            <a:r>
              <a:rPr lang="es-MX" b="1" dirty="0" smtClean="0">
                <a:solidFill>
                  <a:schemeClr val="accent1"/>
                </a:solidFill>
              </a:rPr>
              <a:t> MRV – General </a:t>
            </a:r>
            <a:r>
              <a:rPr lang="es-MX" b="1" dirty="0" err="1" smtClean="0">
                <a:solidFill>
                  <a:schemeClr val="accent1"/>
                </a:solidFill>
              </a:rPr>
              <a:t>Guidelines</a:t>
            </a:r>
            <a:r>
              <a:rPr lang="es-MX" b="1" dirty="0" smtClean="0">
                <a:solidFill>
                  <a:schemeClr val="accent1"/>
                </a:solidFill>
              </a:rPr>
              <a:t> </a:t>
            </a:r>
            <a:r>
              <a:rPr lang="es-MX" b="1" dirty="0" err="1" smtClean="0">
                <a:solidFill>
                  <a:schemeClr val="accent1"/>
                </a:solidFill>
              </a:rPr>
              <a:t>for</a:t>
            </a:r>
            <a:r>
              <a:rPr lang="es-MX" b="1" dirty="0" smtClean="0">
                <a:solidFill>
                  <a:schemeClr val="accent1"/>
                </a:solidFill>
              </a:rPr>
              <a:t> </a:t>
            </a:r>
            <a:r>
              <a:rPr lang="es-MX" b="1" dirty="0" err="1" smtClean="0">
                <a:solidFill>
                  <a:schemeClr val="accent1"/>
                </a:solidFill>
              </a:rPr>
              <a:t>NAMAs</a:t>
            </a:r>
            <a:r>
              <a:rPr lang="es-MX" b="1" dirty="0" smtClean="0">
                <a:solidFill>
                  <a:schemeClr val="accent1"/>
                </a:solidFill>
              </a:rPr>
              <a:t> </a:t>
            </a:r>
            <a:r>
              <a:rPr lang="es-MX" dirty="0" smtClean="0">
                <a:solidFill>
                  <a:schemeClr val="accent1"/>
                </a:solidFill>
              </a:rPr>
              <a:t>(1/2)</a:t>
            </a:r>
            <a:endParaRPr lang="es-MX" dirty="0">
              <a:solidFill>
                <a:schemeClr val="accent1"/>
              </a:solidFill>
            </a:endParaRPr>
          </a:p>
        </p:txBody>
      </p:sp>
    </p:spTree>
    <p:extLst>
      <p:ext uri="{BB962C8B-B14F-4D97-AF65-F5344CB8AC3E}">
        <p14:creationId xmlns:p14="http://schemas.microsoft.com/office/powerpoint/2010/main" val="257108838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84000" y="2448000"/>
            <a:ext cx="8002800" cy="3816000"/>
          </a:xfrm>
        </p:spPr>
        <p:txBody>
          <a:bodyPr/>
          <a:lstStyle/>
          <a:p>
            <a:r>
              <a:rPr lang="en-US" sz="2000" b="1" i="1" dirty="0"/>
              <a:t>Elements:</a:t>
            </a:r>
          </a:p>
          <a:p>
            <a:pPr marL="457200" indent="-457200">
              <a:buFont typeface="Arial" panose="020B0604020202020204" pitchFamily="34" charset="0"/>
              <a:buChar char="•"/>
            </a:pPr>
            <a:r>
              <a:rPr lang="en-US" dirty="0" smtClean="0"/>
              <a:t>Developing country </a:t>
            </a:r>
            <a:r>
              <a:rPr lang="en-US" dirty="0"/>
              <a:t>Parties are encouraged to utilize existing domestic </a:t>
            </a:r>
            <a:r>
              <a:rPr lang="en-US" b="1" dirty="0"/>
              <a:t>processes</a:t>
            </a:r>
            <a:r>
              <a:rPr lang="en-US" dirty="0"/>
              <a:t>, </a:t>
            </a:r>
            <a:r>
              <a:rPr lang="en-US" b="1" dirty="0"/>
              <a:t>arrangements</a:t>
            </a:r>
            <a:r>
              <a:rPr lang="en-US" dirty="0"/>
              <a:t> or </a:t>
            </a:r>
            <a:r>
              <a:rPr lang="en-US" b="1" dirty="0"/>
              <a:t>systems</a:t>
            </a:r>
            <a:r>
              <a:rPr lang="en-US" dirty="0"/>
              <a:t>, including domestically available information, </a:t>
            </a:r>
            <a:r>
              <a:rPr lang="en-US" b="1" dirty="0"/>
              <a:t>methodologies</a:t>
            </a:r>
            <a:r>
              <a:rPr lang="en-US" dirty="0"/>
              <a:t>, </a:t>
            </a:r>
            <a:r>
              <a:rPr lang="en-US" b="1" dirty="0" smtClean="0"/>
              <a:t>entities</a:t>
            </a:r>
            <a:r>
              <a:rPr lang="en-US" dirty="0" smtClean="0"/>
              <a:t>, </a:t>
            </a:r>
            <a:r>
              <a:rPr lang="en-US" b="1" dirty="0" smtClean="0"/>
              <a:t>experts</a:t>
            </a:r>
            <a:r>
              <a:rPr lang="en-US" dirty="0" smtClean="0"/>
              <a:t> </a:t>
            </a:r>
            <a:r>
              <a:rPr lang="en-US" dirty="0"/>
              <a:t>and other aspects, for domestic </a:t>
            </a:r>
            <a:r>
              <a:rPr lang="de-DE" dirty="0"/>
              <a:t>measurement, reporting and verification.</a:t>
            </a:r>
          </a:p>
          <a:p>
            <a:endParaRPr lang="en-US" sz="2000" dirty="0" smtClean="0"/>
          </a:p>
          <a:p>
            <a:pPr marL="342900" indent="-342900">
              <a:buFont typeface="Wingdings" panose="05000000000000000000" pitchFamily="2" charset="2"/>
              <a:buChar char="Ø"/>
            </a:pPr>
            <a:r>
              <a:rPr lang="en-US" dirty="0" smtClean="0">
                <a:solidFill>
                  <a:schemeClr val="accent1"/>
                </a:solidFill>
              </a:rPr>
              <a:t>The </a:t>
            </a:r>
            <a:r>
              <a:rPr lang="en-US" dirty="0">
                <a:solidFill>
                  <a:schemeClr val="accent1"/>
                </a:solidFill>
              </a:rPr>
              <a:t>challenge of installing a robust national MRV system for measuring the impacts of actions will mainly lie in designing these elements properly and according to national circumstances.</a:t>
            </a:r>
          </a:p>
          <a:p>
            <a:endParaRPr lang="es-MX" dirty="0"/>
          </a:p>
        </p:txBody>
      </p:sp>
      <p:sp>
        <p:nvSpPr>
          <p:cNvPr id="6" name="4 Título"/>
          <p:cNvSpPr>
            <a:spLocks noGrp="1"/>
          </p:cNvSpPr>
          <p:nvPr>
            <p:ph type="title"/>
          </p:nvPr>
        </p:nvSpPr>
        <p:spPr>
          <a:xfrm>
            <a:off x="684000" y="1483200"/>
            <a:ext cx="8136150" cy="617928"/>
          </a:xfrm>
        </p:spPr>
        <p:txBody>
          <a:bodyPr/>
          <a:lstStyle/>
          <a:p>
            <a:r>
              <a:rPr lang="es-MX" b="1" dirty="0" err="1" smtClean="0">
                <a:solidFill>
                  <a:schemeClr val="accent1"/>
                </a:solidFill>
              </a:rPr>
              <a:t>Domestic</a:t>
            </a:r>
            <a:r>
              <a:rPr lang="es-MX" b="1" dirty="0" smtClean="0">
                <a:solidFill>
                  <a:schemeClr val="accent1"/>
                </a:solidFill>
              </a:rPr>
              <a:t> MRV – General </a:t>
            </a:r>
            <a:r>
              <a:rPr lang="es-MX" b="1" dirty="0" err="1" smtClean="0">
                <a:solidFill>
                  <a:schemeClr val="accent1"/>
                </a:solidFill>
              </a:rPr>
              <a:t>Guidelines</a:t>
            </a:r>
            <a:r>
              <a:rPr lang="es-MX" b="1" dirty="0" smtClean="0">
                <a:solidFill>
                  <a:schemeClr val="accent1"/>
                </a:solidFill>
              </a:rPr>
              <a:t> </a:t>
            </a:r>
            <a:r>
              <a:rPr lang="es-MX" b="1" dirty="0" err="1" smtClean="0">
                <a:solidFill>
                  <a:schemeClr val="accent1"/>
                </a:solidFill>
              </a:rPr>
              <a:t>for</a:t>
            </a:r>
            <a:r>
              <a:rPr lang="es-MX" b="1" dirty="0" smtClean="0">
                <a:solidFill>
                  <a:schemeClr val="accent1"/>
                </a:solidFill>
              </a:rPr>
              <a:t> </a:t>
            </a:r>
            <a:r>
              <a:rPr lang="es-MX" b="1" dirty="0" err="1" smtClean="0">
                <a:solidFill>
                  <a:schemeClr val="accent1"/>
                </a:solidFill>
              </a:rPr>
              <a:t>NAMAs</a:t>
            </a:r>
            <a:r>
              <a:rPr lang="es-MX" b="1" dirty="0" smtClean="0">
                <a:solidFill>
                  <a:schemeClr val="accent1"/>
                </a:solidFill>
              </a:rPr>
              <a:t> </a:t>
            </a:r>
            <a:r>
              <a:rPr lang="es-MX" dirty="0" smtClean="0">
                <a:solidFill>
                  <a:schemeClr val="accent1"/>
                </a:solidFill>
              </a:rPr>
              <a:t>(2/2)</a:t>
            </a:r>
            <a:endParaRPr lang="es-MX" dirty="0">
              <a:solidFill>
                <a:schemeClr val="accent1"/>
              </a:solidFill>
            </a:endParaRPr>
          </a:p>
        </p:txBody>
      </p:sp>
    </p:spTree>
    <p:extLst>
      <p:ext uri="{BB962C8B-B14F-4D97-AF65-F5344CB8AC3E}">
        <p14:creationId xmlns:p14="http://schemas.microsoft.com/office/powerpoint/2010/main" val="55604889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dirty="0"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283949" y="2028900"/>
            <a:ext cx="5748361" cy="3816000"/>
          </a:xfrm>
        </p:spPr>
        <p:txBody>
          <a:bodyPr/>
          <a:lstStyle/>
          <a:p>
            <a:pPr>
              <a:defRPr/>
            </a:pPr>
            <a:r>
              <a:rPr lang="de-DE" dirty="0"/>
              <a:t>Guidelines for the preparation of NCs (2002)</a:t>
            </a:r>
          </a:p>
          <a:p>
            <a:pPr marL="360000" indent="-360000">
              <a:buFont typeface="Arial" pitchFamily="34" charset="0"/>
              <a:buChar char="•"/>
              <a:defRPr/>
            </a:pPr>
            <a:r>
              <a:rPr lang="de-DE" dirty="0"/>
              <a:t>Scope</a:t>
            </a:r>
            <a:r>
              <a:rPr lang="de-DE" dirty="0" smtClean="0"/>
              <a:t>: </a:t>
            </a:r>
          </a:p>
          <a:p>
            <a:pPr marL="1122000" lvl="1">
              <a:buFont typeface="Courier New" panose="02070309020205020404" pitchFamily="49" charset="0"/>
              <a:buChar char="o"/>
              <a:defRPr/>
            </a:pPr>
            <a:r>
              <a:rPr lang="de-DE" dirty="0" smtClean="0"/>
              <a:t>National GHG inventory, Steps taken, National circumstances</a:t>
            </a:r>
          </a:p>
          <a:p>
            <a:pPr marL="360000" indent="-360000">
              <a:buFont typeface="Arial" pitchFamily="34" charset="0"/>
              <a:buChar char="•"/>
              <a:defRPr/>
            </a:pPr>
            <a:r>
              <a:rPr lang="de-DE" dirty="0" smtClean="0"/>
              <a:t>Tiered </a:t>
            </a:r>
            <a:r>
              <a:rPr lang="de-DE" dirty="0"/>
              <a:t>approaches</a:t>
            </a:r>
          </a:p>
          <a:p>
            <a:pPr marL="360000" indent="-360000">
              <a:buFont typeface="Arial" pitchFamily="34" charset="0"/>
              <a:buChar char="•"/>
              <a:defRPr/>
            </a:pPr>
            <a:r>
              <a:rPr lang="de-DE" dirty="0"/>
              <a:t>Principles:</a:t>
            </a:r>
          </a:p>
          <a:p>
            <a:pPr marL="1122000" lvl="1">
              <a:buFont typeface="Courier New" panose="02070309020205020404" pitchFamily="49" charset="0"/>
              <a:buChar char="o"/>
              <a:defRPr/>
            </a:pPr>
            <a:r>
              <a:rPr lang="de-DE" dirty="0"/>
              <a:t>Transparency, Accuracy, Completeness, Consistency, Comparability</a:t>
            </a:r>
          </a:p>
          <a:p>
            <a:pPr marL="360000" indent="-360000">
              <a:buFont typeface="Arial" pitchFamily="34" charset="0"/>
              <a:buChar char="•"/>
              <a:defRPr/>
            </a:pPr>
            <a:r>
              <a:rPr lang="de-DE" dirty="0"/>
              <a:t>Coverage of gases &amp; Global Warming Potential</a:t>
            </a:r>
          </a:p>
          <a:p>
            <a:pPr marL="360000" indent="-360000">
              <a:buFont typeface="Arial" pitchFamily="34" charset="0"/>
              <a:buChar char="•"/>
              <a:defRPr/>
            </a:pPr>
            <a:r>
              <a:rPr lang="de-DE" dirty="0"/>
              <a:t>Reporting should describe sources/sinks, methodologies, emission factors, activity data</a:t>
            </a:r>
          </a:p>
          <a:p>
            <a:endParaRPr lang="es-MX" dirty="0"/>
          </a:p>
        </p:txBody>
      </p:sp>
      <p:sp>
        <p:nvSpPr>
          <p:cNvPr id="5" name="4 Título"/>
          <p:cNvSpPr>
            <a:spLocks noGrp="1"/>
          </p:cNvSpPr>
          <p:nvPr>
            <p:ph type="title"/>
          </p:nvPr>
        </p:nvSpPr>
        <p:spPr>
          <a:xfrm>
            <a:off x="569700" y="1387950"/>
            <a:ext cx="7776000" cy="617928"/>
          </a:xfrm>
        </p:spPr>
        <p:txBody>
          <a:bodyPr/>
          <a:lstStyle/>
          <a:p>
            <a:r>
              <a:rPr lang="en-GB" b="1" dirty="0">
                <a:solidFill>
                  <a:srgbClr val="C00000"/>
                </a:solidFill>
              </a:rPr>
              <a:t>National Communications (NCs) for NAI countries</a:t>
            </a:r>
            <a:endParaRPr lang="es-MX" dirty="0"/>
          </a:p>
        </p:txBody>
      </p:sp>
      <p:sp>
        <p:nvSpPr>
          <p:cNvPr id="6" name="5 Rectángulo"/>
          <p:cNvSpPr/>
          <p:nvPr/>
        </p:nvSpPr>
        <p:spPr>
          <a:xfrm>
            <a:off x="6032310" y="2234327"/>
            <a:ext cx="2959289" cy="3108543"/>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285750" indent="-285750">
              <a:buClr>
                <a:srgbClr val="C00000"/>
              </a:buClr>
              <a:buFont typeface="Wingdings" panose="05000000000000000000" pitchFamily="2" charset="2"/>
              <a:buChar char="Ø"/>
              <a:defRPr/>
            </a:pPr>
            <a:r>
              <a:rPr lang="de-DE" sz="1400" b="0" i="1" dirty="0">
                <a:solidFill>
                  <a:schemeClr val="bg2">
                    <a:lumMod val="50000"/>
                  </a:schemeClr>
                </a:solidFill>
              </a:rPr>
              <a:t>Since 1997, more than 130 developing countries have submitted one or two National Communications. Only Mexico (5), Republic of Korea, United Arab Emirates, and Uruguay (3) have submitted more</a:t>
            </a:r>
            <a:r>
              <a:rPr lang="de-DE" sz="1400" b="0" i="1" dirty="0" smtClean="0">
                <a:solidFill>
                  <a:schemeClr val="bg2">
                    <a:lumMod val="50000"/>
                  </a:schemeClr>
                </a:solidFill>
              </a:rPr>
              <a:t>. </a:t>
            </a:r>
          </a:p>
          <a:p>
            <a:pPr marL="285750" indent="-285750">
              <a:buClr>
                <a:srgbClr val="C00000"/>
              </a:buClr>
              <a:buFont typeface="Wingdings" panose="05000000000000000000" pitchFamily="2" charset="2"/>
              <a:buChar char="Ø"/>
              <a:defRPr/>
            </a:pPr>
            <a:r>
              <a:rPr lang="de-DE" sz="1400" b="0" i="1" dirty="0" smtClean="0">
                <a:solidFill>
                  <a:schemeClr val="bg2">
                    <a:lumMod val="50000"/>
                  </a:schemeClr>
                </a:solidFill>
              </a:rPr>
              <a:t>The </a:t>
            </a:r>
            <a:r>
              <a:rPr lang="de-DE" sz="1400" b="0" i="1" dirty="0">
                <a:solidFill>
                  <a:schemeClr val="bg2">
                    <a:lumMod val="50000"/>
                  </a:schemeClr>
                </a:solidFill>
              </a:rPr>
              <a:t>Consultative Group of Experts (CGE) supports countries with capacity building for  the improvement of </a:t>
            </a:r>
            <a:r>
              <a:rPr lang="de-DE" sz="1400" b="0" i="1" dirty="0" smtClean="0">
                <a:solidFill>
                  <a:schemeClr val="bg2">
                    <a:lumMod val="50000"/>
                  </a:schemeClr>
                </a:solidFill>
              </a:rPr>
              <a:t>NCs.</a:t>
            </a:r>
          </a:p>
          <a:p>
            <a:pPr marL="285750" indent="-285750">
              <a:buClr>
                <a:srgbClr val="C00000"/>
              </a:buClr>
              <a:buFont typeface="Wingdings" panose="05000000000000000000" pitchFamily="2" charset="2"/>
              <a:buChar char="Ø"/>
              <a:defRPr/>
            </a:pPr>
            <a:r>
              <a:rPr lang="de-DE" sz="1400" b="0" i="1" dirty="0" smtClean="0">
                <a:solidFill>
                  <a:schemeClr val="bg2">
                    <a:lumMod val="50000"/>
                  </a:schemeClr>
                </a:solidFill>
              </a:rPr>
              <a:t>How </a:t>
            </a:r>
            <a:r>
              <a:rPr lang="de-DE" sz="1400" b="0" i="1" dirty="0">
                <a:solidFill>
                  <a:schemeClr val="bg2">
                    <a:lumMod val="50000"/>
                  </a:schemeClr>
                </a:solidFill>
              </a:rPr>
              <a:t>to harness the information provided is still under negotiation.</a:t>
            </a:r>
          </a:p>
        </p:txBody>
      </p:sp>
    </p:spTree>
    <p:extLst>
      <p:ext uri="{BB962C8B-B14F-4D97-AF65-F5344CB8AC3E}">
        <p14:creationId xmlns:p14="http://schemas.microsoft.com/office/powerpoint/2010/main" val="186034678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84000" y="1952700"/>
            <a:ext cx="7776000" cy="3816000"/>
          </a:xfrm>
        </p:spPr>
        <p:txBody>
          <a:bodyPr/>
          <a:lstStyle/>
          <a:p>
            <a:pPr>
              <a:defRPr/>
            </a:pPr>
            <a:r>
              <a:rPr lang="de-DE" dirty="0"/>
              <a:t>Every two years </a:t>
            </a:r>
            <a:r>
              <a:rPr lang="de-DE" dirty="0" smtClean="0"/>
              <a:t>NAI countries </a:t>
            </a:r>
            <a:r>
              <a:rPr lang="de-DE" dirty="0"/>
              <a:t>are supposed to provide an </a:t>
            </a:r>
            <a:r>
              <a:rPr lang="de-DE" b="1" dirty="0"/>
              <a:t>update to the National Communications</a:t>
            </a:r>
            <a:r>
              <a:rPr lang="de-DE" dirty="0"/>
              <a:t> on developments with regard to emissions, emission reductions, and support for mitigation actions.</a:t>
            </a:r>
          </a:p>
          <a:p>
            <a:pPr>
              <a:defRPr/>
            </a:pPr>
            <a:r>
              <a:rPr lang="de-DE" dirty="0"/>
              <a:t>Guidelines for Biennial Update Reporting (2011)</a:t>
            </a:r>
          </a:p>
          <a:p>
            <a:pPr marL="360000" indent="-360000">
              <a:buFont typeface="Arial" pitchFamily="34" charset="0"/>
              <a:buChar char="•"/>
              <a:defRPr/>
            </a:pPr>
            <a:r>
              <a:rPr lang="de-DE" dirty="0"/>
              <a:t>Scope: </a:t>
            </a:r>
          </a:p>
          <a:p>
            <a:pPr marL="1122000" lvl="1">
              <a:defRPr/>
            </a:pPr>
            <a:r>
              <a:rPr lang="de-DE" sz="1400" dirty="0"/>
              <a:t>National circumstances and institutional arrangements</a:t>
            </a:r>
          </a:p>
          <a:p>
            <a:pPr marL="1122000" lvl="1">
              <a:defRPr/>
            </a:pPr>
            <a:r>
              <a:rPr lang="de-DE" sz="1400" dirty="0"/>
              <a:t>National GHG inventory</a:t>
            </a:r>
          </a:p>
          <a:p>
            <a:pPr marL="1122000" lvl="1">
              <a:defRPr/>
            </a:pPr>
            <a:r>
              <a:rPr lang="de-DE" sz="1400" dirty="0"/>
              <a:t>Mitigation actions and their effects (incl. methodologies&amp;assumptions, objectives, progress)</a:t>
            </a:r>
          </a:p>
          <a:p>
            <a:pPr marL="1122000" lvl="1">
              <a:defRPr/>
            </a:pPr>
            <a:r>
              <a:rPr lang="de-DE" sz="1400" dirty="0"/>
              <a:t>Constraints and gaps, financial, technical and capacity needs</a:t>
            </a:r>
          </a:p>
          <a:p>
            <a:pPr marL="1122000" lvl="1">
              <a:defRPr/>
            </a:pPr>
            <a:r>
              <a:rPr lang="de-DE" sz="1400" dirty="0"/>
              <a:t>Support received</a:t>
            </a:r>
          </a:p>
          <a:p>
            <a:pPr marL="1122000" lvl="1">
              <a:defRPr/>
            </a:pPr>
            <a:r>
              <a:rPr lang="de-DE" sz="1400" dirty="0"/>
              <a:t>Domestic MRV</a:t>
            </a:r>
          </a:p>
          <a:p>
            <a:pPr marL="360000" indent="-360000">
              <a:buFont typeface="Wingdings" panose="05000000000000000000" pitchFamily="2" charset="2"/>
              <a:buChar char="Ø"/>
              <a:defRPr/>
            </a:pPr>
            <a:r>
              <a:rPr lang="de-DE" dirty="0"/>
              <a:t>First BUR due 12/2014</a:t>
            </a:r>
          </a:p>
          <a:p>
            <a:endParaRPr lang="es-MX" dirty="0"/>
          </a:p>
        </p:txBody>
      </p:sp>
      <p:sp>
        <p:nvSpPr>
          <p:cNvPr id="5" name="4 Título"/>
          <p:cNvSpPr>
            <a:spLocks noGrp="1"/>
          </p:cNvSpPr>
          <p:nvPr>
            <p:ph type="title"/>
          </p:nvPr>
        </p:nvSpPr>
        <p:spPr>
          <a:xfrm>
            <a:off x="684000" y="1407000"/>
            <a:ext cx="7776000" cy="617928"/>
          </a:xfrm>
        </p:spPr>
        <p:txBody>
          <a:bodyPr/>
          <a:lstStyle/>
          <a:p>
            <a:r>
              <a:rPr lang="en-GB" b="1" dirty="0">
                <a:solidFill>
                  <a:srgbClr val="C00000"/>
                </a:solidFill>
              </a:rPr>
              <a:t>Biennial Update Reports (BURs) for NAI countries</a:t>
            </a:r>
            <a:endParaRPr lang="es-MX" dirty="0"/>
          </a:p>
        </p:txBody>
      </p:sp>
    </p:spTree>
    <p:extLst>
      <p:ext uri="{BB962C8B-B14F-4D97-AF65-F5344CB8AC3E}">
        <p14:creationId xmlns:p14="http://schemas.microsoft.com/office/powerpoint/2010/main" val="158051483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495300" y="1990800"/>
            <a:ext cx="8286750" cy="1819200"/>
          </a:xfrm>
        </p:spPr>
        <p:txBody>
          <a:bodyPr/>
          <a:lstStyle/>
          <a:p>
            <a:r>
              <a:rPr lang="de-DE" sz="1700" dirty="0" smtClean="0">
                <a:latin typeface="+mj-lt"/>
              </a:rPr>
              <a:t>Provides </a:t>
            </a:r>
            <a:r>
              <a:rPr lang="de-DE" sz="1700" b="1" dirty="0" smtClean="0">
                <a:latin typeface="+mj-lt"/>
              </a:rPr>
              <a:t>flexible and long term </a:t>
            </a:r>
            <a:r>
              <a:rPr lang="de-DE" sz="1700" dirty="0" smtClean="0">
                <a:latin typeface="+mj-lt"/>
              </a:rPr>
              <a:t>technical assistance according to developing countries‘ problems and constraints </a:t>
            </a:r>
          </a:p>
          <a:p>
            <a:r>
              <a:rPr lang="de-DE" sz="1700" dirty="0" smtClean="0">
                <a:latin typeface="+mj-lt"/>
              </a:rPr>
              <a:t>For improvement of reporting capacities, appropriate </a:t>
            </a:r>
            <a:r>
              <a:rPr lang="de-DE" sz="1700" b="1" dirty="0" smtClean="0">
                <a:latin typeface="+mj-lt"/>
              </a:rPr>
              <a:t>institutional arrangements </a:t>
            </a:r>
            <a:r>
              <a:rPr lang="de-DE" sz="1700" dirty="0" smtClean="0">
                <a:latin typeface="+mj-lt"/>
              </a:rPr>
              <a:t>and national technical teams for the continuous preparation of reports, including GHG inventories </a:t>
            </a:r>
            <a:endParaRPr lang="de-DE" sz="1700" dirty="0">
              <a:latin typeface="+mj-lt"/>
            </a:endParaRPr>
          </a:p>
        </p:txBody>
      </p:sp>
      <p:sp>
        <p:nvSpPr>
          <p:cNvPr id="5" name="4 Título"/>
          <p:cNvSpPr>
            <a:spLocks noGrp="1"/>
          </p:cNvSpPr>
          <p:nvPr>
            <p:ph type="title"/>
          </p:nvPr>
        </p:nvSpPr>
        <p:spPr>
          <a:xfrm>
            <a:off x="684000" y="1426050"/>
            <a:ext cx="7776000" cy="617928"/>
          </a:xfrm>
        </p:spPr>
        <p:txBody>
          <a:bodyPr/>
          <a:lstStyle/>
          <a:p>
            <a:r>
              <a:rPr lang="en-GB" b="1" dirty="0">
                <a:solidFill>
                  <a:srgbClr val="C00000"/>
                </a:solidFill>
              </a:rPr>
              <a:t>Consultative Group of Experts (CGE)</a:t>
            </a:r>
            <a:endParaRPr lang="es-MX" dirty="0"/>
          </a:p>
        </p:txBody>
      </p:sp>
      <p:sp>
        <p:nvSpPr>
          <p:cNvPr id="6" name="5 Rectángulo"/>
          <p:cNvSpPr/>
          <p:nvPr/>
        </p:nvSpPr>
        <p:spPr>
          <a:xfrm>
            <a:off x="514350" y="3648611"/>
            <a:ext cx="5314950" cy="2800767"/>
          </a:xfrm>
          <a:prstGeom prst="rect">
            <a:avLst/>
          </a:prstGeom>
        </p:spPr>
        <p:txBody>
          <a:bodyPr wrap="square">
            <a:spAutoFit/>
          </a:bodyPr>
          <a:lstStyle/>
          <a:p>
            <a:pPr eaLnBrk="1" hangingPunct="1">
              <a:spcBef>
                <a:spcPts val="400"/>
              </a:spcBef>
              <a:spcAft>
                <a:spcPts val="800"/>
              </a:spcAft>
              <a:buClr>
                <a:srgbClr val="C80F0F"/>
              </a:buClr>
              <a:tabLst>
                <a:tab pos="2190750" algn="l"/>
              </a:tabLst>
            </a:pPr>
            <a:r>
              <a:rPr lang="de-DE" sz="1700" dirty="0">
                <a:solidFill>
                  <a:srgbClr val="6E6452"/>
                </a:solidFill>
                <a:latin typeface="+mj-lt"/>
              </a:rPr>
              <a:t>Technical advice </a:t>
            </a:r>
          </a:p>
          <a:p>
            <a:pPr marL="285750" lvl="1" indent="-285750" eaLnBrk="1" hangingPunct="1">
              <a:spcBef>
                <a:spcPts val="400"/>
              </a:spcBef>
              <a:spcAft>
                <a:spcPts val="800"/>
              </a:spcAft>
              <a:buClr>
                <a:srgbClr val="C80F0F"/>
              </a:buClr>
              <a:buFont typeface="Arial" panose="020B0604020202020204" pitchFamily="34" charset="0"/>
              <a:buChar char="•"/>
              <a:tabLst>
                <a:tab pos="2190750" algn="l"/>
              </a:tabLst>
            </a:pPr>
            <a:r>
              <a:rPr lang="de-DE" sz="1700" b="0" dirty="0">
                <a:solidFill>
                  <a:srgbClr val="6E6452"/>
                </a:solidFill>
                <a:latin typeface="+mj-lt"/>
              </a:rPr>
              <a:t>on accessing sources of financial and technical support for the preparation of reports, </a:t>
            </a:r>
          </a:p>
          <a:p>
            <a:pPr marL="285750" lvl="1" indent="-285750" eaLnBrk="1" hangingPunct="1">
              <a:spcBef>
                <a:spcPts val="400"/>
              </a:spcBef>
              <a:spcAft>
                <a:spcPts val="800"/>
              </a:spcAft>
              <a:buClr>
                <a:srgbClr val="C80F0F"/>
              </a:buClr>
              <a:buFont typeface="Arial" panose="020B0604020202020204" pitchFamily="34" charset="0"/>
              <a:buChar char="•"/>
              <a:tabLst>
                <a:tab pos="2190750" algn="l"/>
              </a:tabLst>
            </a:pPr>
            <a:r>
              <a:rPr lang="de-DE" sz="1700" b="0" dirty="0">
                <a:solidFill>
                  <a:srgbClr val="6E6452"/>
                </a:solidFill>
                <a:latin typeface="+mj-lt"/>
              </a:rPr>
              <a:t>on how to integrate climate change considerations into relevant policies and actions, and </a:t>
            </a:r>
          </a:p>
          <a:p>
            <a:pPr marL="285750" lvl="1" indent="-285750" eaLnBrk="1" hangingPunct="1">
              <a:spcBef>
                <a:spcPts val="400"/>
              </a:spcBef>
              <a:spcAft>
                <a:spcPts val="800"/>
              </a:spcAft>
              <a:buClr>
                <a:srgbClr val="C80F0F"/>
              </a:buClr>
              <a:buFont typeface="Arial" panose="020B0604020202020204" pitchFamily="34" charset="0"/>
              <a:buChar char="•"/>
              <a:tabLst>
                <a:tab pos="2190750" algn="l"/>
              </a:tabLst>
            </a:pPr>
            <a:r>
              <a:rPr lang="de-DE" sz="1700" b="0" dirty="0">
                <a:solidFill>
                  <a:srgbClr val="6E6452"/>
                </a:solidFill>
                <a:latin typeface="+mj-lt"/>
              </a:rPr>
              <a:t>on lessons learnt and best practices in reporting</a:t>
            </a:r>
          </a:p>
          <a:p>
            <a:pPr marL="285750" lvl="1" indent="-285750" eaLnBrk="1" hangingPunct="1">
              <a:spcBef>
                <a:spcPts val="400"/>
              </a:spcBef>
              <a:spcAft>
                <a:spcPts val="800"/>
              </a:spcAft>
              <a:buClr>
                <a:srgbClr val="C80F0F"/>
              </a:buClr>
              <a:buFont typeface="Arial" panose="020B0604020202020204" pitchFamily="34" charset="0"/>
              <a:buChar char="•"/>
              <a:tabLst>
                <a:tab pos="2190750" algn="l"/>
              </a:tabLst>
            </a:pPr>
            <a:r>
              <a:rPr lang="de-DE" sz="1700" b="0" dirty="0">
                <a:solidFill>
                  <a:srgbClr val="6E6452"/>
                </a:solidFill>
                <a:latin typeface="+mj-lt"/>
              </a:rPr>
              <a:t>develops training materials and organizes training </a:t>
            </a:r>
            <a:r>
              <a:rPr lang="de-DE" sz="1700" b="0" dirty="0" smtClean="0">
                <a:solidFill>
                  <a:srgbClr val="6E6452"/>
                </a:solidFill>
                <a:latin typeface="+mj-lt"/>
              </a:rPr>
              <a:t>programmes 	</a:t>
            </a:r>
            <a:endParaRPr lang="de-DE" sz="1700" b="0" dirty="0">
              <a:solidFill>
                <a:srgbClr val="6E6452"/>
              </a:solidFill>
              <a:latin typeface="+mj-lt"/>
            </a:endParaRPr>
          </a:p>
        </p:txBody>
      </p:sp>
      <p:sp>
        <p:nvSpPr>
          <p:cNvPr id="7" name="6 Rectángulo"/>
          <p:cNvSpPr/>
          <p:nvPr/>
        </p:nvSpPr>
        <p:spPr>
          <a:xfrm>
            <a:off x="5867400" y="4022407"/>
            <a:ext cx="3105150" cy="203132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a:defRPr/>
            </a:pPr>
            <a:r>
              <a:rPr lang="de-DE" sz="1400" b="0" dirty="0">
                <a:latin typeface="+mj-lt"/>
              </a:rPr>
              <a:t>CGE is composed of 24 experts nominated by regional groups:</a:t>
            </a:r>
          </a:p>
          <a:p>
            <a:pPr marL="285750" indent="-285750" algn="just">
              <a:buFont typeface="Arial" panose="020B0604020202020204" pitchFamily="34" charset="0"/>
              <a:buChar char="•"/>
              <a:defRPr/>
            </a:pPr>
            <a:r>
              <a:rPr lang="de-DE" sz="1400" b="0" dirty="0">
                <a:latin typeface="+mj-lt"/>
              </a:rPr>
              <a:t>5 from Africa</a:t>
            </a:r>
          </a:p>
          <a:p>
            <a:pPr marL="285750" indent="-285750" algn="just">
              <a:buFont typeface="Arial" panose="020B0604020202020204" pitchFamily="34" charset="0"/>
              <a:buChar char="•"/>
              <a:defRPr/>
            </a:pPr>
            <a:r>
              <a:rPr lang="de-DE" sz="1400" b="0" dirty="0">
                <a:latin typeface="+mj-lt"/>
              </a:rPr>
              <a:t>5 from Asia and the Pacific</a:t>
            </a:r>
          </a:p>
          <a:p>
            <a:pPr marL="285750" indent="-285750" algn="just">
              <a:buFont typeface="Arial" panose="020B0604020202020204" pitchFamily="34" charset="0"/>
              <a:buChar char="•"/>
              <a:defRPr/>
            </a:pPr>
            <a:r>
              <a:rPr lang="de-DE" sz="1400" b="0" dirty="0">
                <a:latin typeface="+mj-lt"/>
              </a:rPr>
              <a:t>5 from  Latin America and the Caribbean</a:t>
            </a:r>
          </a:p>
          <a:p>
            <a:pPr marL="285750" indent="-285750" algn="just">
              <a:buFont typeface="Arial" panose="020B0604020202020204" pitchFamily="34" charset="0"/>
              <a:buChar char="•"/>
              <a:defRPr/>
            </a:pPr>
            <a:r>
              <a:rPr lang="de-DE" sz="1400" b="0" dirty="0">
                <a:latin typeface="+mj-lt"/>
              </a:rPr>
              <a:t>6 from Annex I Parties</a:t>
            </a:r>
          </a:p>
          <a:p>
            <a:pPr marL="285750" indent="-285750" algn="just">
              <a:buFont typeface="Arial" panose="020B0604020202020204" pitchFamily="34" charset="0"/>
              <a:buChar char="•"/>
              <a:defRPr/>
            </a:pPr>
            <a:r>
              <a:rPr lang="de-DE" sz="1400" b="0" dirty="0">
                <a:latin typeface="+mj-lt"/>
              </a:rPr>
              <a:t>3 from intergovernmental organizations</a:t>
            </a:r>
            <a:endParaRPr lang="es-MX" sz="1400" b="0" dirty="0">
              <a:latin typeface="+mj-lt"/>
            </a:endParaRPr>
          </a:p>
        </p:txBody>
      </p:sp>
    </p:spTree>
    <p:extLst>
      <p:ext uri="{BB962C8B-B14F-4D97-AF65-F5344CB8AC3E}">
        <p14:creationId xmlns:p14="http://schemas.microsoft.com/office/powerpoint/2010/main" val="416673264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84000" y="2200350"/>
            <a:ext cx="7776000" cy="3816000"/>
          </a:xfrm>
        </p:spPr>
        <p:txBody>
          <a:bodyPr/>
          <a:lstStyle/>
          <a:p>
            <a:pPr>
              <a:defRPr/>
            </a:pPr>
            <a:r>
              <a:rPr lang="de-DE" dirty="0"/>
              <a:t>Guidelines for verification (2011)</a:t>
            </a:r>
          </a:p>
          <a:p>
            <a:pPr marL="360000" indent="-360000">
              <a:buFont typeface="Arial" pitchFamily="34" charset="0"/>
              <a:buChar char="•"/>
              <a:defRPr/>
            </a:pPr>
            <a:r>
              <a:rPr lang="de-DE" dirty="0"/>
              <a:t>Technical analysis of </a:t>
            </a:r>
            <a:r>
              <a:rPr lang="de-DE" dirty="0" smtClean="0"/>
              <a:t>BUR  </a:t>
            </a:r>
            <a:endParaRPr lang="de-DE" dirty="0"/>
          </a:p>
          <a:p>
            <a:pPr marL="360000" indent="-360000">
              <a:buFont typeface="Arial" pitchFamily="34" charset="0"/>
              <a:buChar char="•"/>
              <a:defRPr/>
            </a:pPr>
            <a:r>
              <a:rPr lang="de-DE" dirty="0"/>
              <a:t>Team of Technical Experts (TTE)</a:t>
            </a:r>
          </a:p>
          <a:p>
            <a:pPr marL="360000" indent="-360000">
              <a:buFont typeface="Arial" pitchFamily="34" charset="0"/>
              <a:buChar char="•"/>
              <a:defRPr/>
            </a:pPr>
            <a:r>
              <a:rPr lang="de-DE" dirty="0"/>
              <a:t>Summary report</a:t>
            </a:r>
          </a:p>
          <a:p>
            <a:pPr marL="1122000" lvl="1">
              <a:defRPr/>
            </a:pPr>
            <a:r>
              <a:rPr lang="de-DE" dirty="0"/>
              <a:t>Scope: national GHG inventory report, mitigation actions, analysis of impacts, methodologies &amp; assumptions, progress, domestic MRV</a:t>
            </a:r>
          </a:p>
          <a:p>
            <a:pPr marL="360000" indent="-360000">
              <a:buFont typeface="Arial" pitchFamily="34" charset="0"/>
              <a:buChar char="•"/>
              <a:defRPr/>
            </a:pPr>
            <a:r>
              <a:rPr lang="de-DE" dirty="0"/>
              <a:t>Facilitative sharing of </a:t>
            </a:r>
            <a:r>
              <a:rPr lang="de-DE" dirty="0" smtClean="0"/>
              <a:t>views. </a:t>
            </a:r>
            <a:r>
              <a:rPr lang="en-US" dirty="0"/>
              <a:t>non-intrusive, non-punitive and </a:t>
            </a:r>
            <a:r>
              <a:rPr lang="en-US" dirty="0" smtClean="0"/>
              <a:t>respectful </a:t>
            </a:r>
            <a:r>
              <a:rPr lang="en-US" dirty="0"/>
              <a:t>of national sovereignty, </a:t>
            </a:r>
            <a:endParaRPr lang="de-DE" dirty="0" smtClean="0"/>
          </a:p>
          <a:p>
            <a:pPr marL="360000" indent="-360000">
              <a:buFont typeface="Arial" pitchFamily="34" charset="0"/>
              <a:buChar char="•"/>
              <a:defRPr/>
            </a:pPr>
            <a:r>
              <a:rPr lang="en-US" dirty="0" smtClean="0"/>
              <a:t>Increase </a:t>
            </a:r>
            <a:r>
              <a:rPr lang="en-US" dirty="0"/>
              <a:t>transparency of mitigation </a:t>
            </a:r>
            <a:r>
              <a:rPr lang="en-US" dirty="0" smtClean="0"/>
              <a:t>actions </a:t>
            </a:r>
            <a:r>
              <a:rPr lang="en-US" dirty="0"/>
              <a:t>and their </a:t>
            </a:r>
            <a:r>
              <a:rPr lang="en-US" dirty="0" smtClean="0"/>
              <a:t>effects</a:t>
            </a:r>
          </a:p>
          <a:p>
            <a:pPr marL="360000" indent="-360000">
              <a:buFont typeface="Arial" pitchFamily="34" charset="0"/>
              <a:buChar char="•"/>
              <a:defRPr/>
            </a:pPr>
            <a:r>
              <a:rPr lang="de-DE" dirty="0"/>
              <a:t>I</a:t>
            </a:r>
            <a:r>
              <a:rPr lang="de-DE" dirty="0" smtClean="0"/>
              <a:t>dentify </a:t>
            </a:r>
            <a:r>
              <a:rPr lang="de-DE" dirty="0"/>
              <a:t>capacity-building needs</a:t>
            </a:r>
          </a:p>
          <a:p>
            <a:endParaRPr lang="es-MX" dirty="0"/>
          </a:p>
        </p:txBody>
      </p:sp>
      <p:sp>
        <p:nvSpPr>
          <p:cNvPr id="5" name="4 Título"/>
          <p:cNvSpPr>
            <a:spLocks noGrp="1"/>
          </p:cNvSpPr>
          <p:nvPr>
            <p:ph type="title"/>
          </p:nvPr>
        </p:nvSpPr>
        <p:spPr/>
        <p:txBody>
          <a:bodyPr/>
          <a:lstStyle/>
          <a:p>
            <a:r>
              <a:rPr lang="en-GB" b="1" dirty="0">
                <a:solidFill>
                  <a:srgbClr val="C00000"/>
                </a:solidFill>
              </a:rPr>
              <a:t>International Consultation and Analysis (ICA)</a:t>
            </a:r>
            <a:endParaRPr lang="es-MX" dirty="0"/>
          </a:p>
        </p:txBody>
      </p:sp>
    </p:spTree>
    <p:extLst>
      <p:ext uri="{BB962C8B-B14F-4D97-AF65-F5344CB8AC3E}">
        <p14:creationId xmlns:p14="http://schemas.microsoft.com/office/powerpoint/2010/main" val="156118753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umsplatzhalter 3"/>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12" name="Textfeld 11"/>
          <p:cNvSpPr txBox="1"/>
          <p:nvPr/>
        </p:nvSpPr>
        <p:spPr>
          <a:xfrm>
            <a:off x="7419434" y="314102"/>
            <a:ext cx="1066949" cy="215444"/>
          </a:xfrm>
          <a:prstGeom prst="rect">
            <a:avLst/>
          </a:prstGeom>
          <a:noFill/>
        </p:spPr>
        <p:txBody>
          <a:bodyPr wrap="square" rtlCol="0">
            <a:spAutoFit/>
          </a:bodyPr>
          <a:lstStyle/>
          <a:p>
            <a:r>
              <a:rPr lang="de-DE" sz="800" b="0" dirty="0" smtClean="0">
                <a:solidFill>
                  <a:schemeClr val="tx1"/>
                </a:solidFill>
                <a:latin typeface="Arial" pitchFamily="34" charset="0"/>
                <a:cs typeface="Arial" pitchFamily="34" charset="0"/>
              </a:rPr>
              <a:t>Implemented</a:t>
            </a:r>
            <a:r>
              <a:rPr lang="de-DE" sz="800" b="0" dirty="0">
                <a:solidFill>
                  <a:schemeClr val="tx1"/>
                </a:solidFill>
                <a:latin typeface="Arial" pitchFamily="34" charset="0"/>
                <a:cs typeface="Arial" pitchFamily="34" charset="0"/>
              </a:rPr>
              <a:t>o</a:t>
            </a:r>
            <a:r>
              <a:rPr lang="de-DE" sz="800" b="0" dirty="0" smtClean="0">
                <a:solidFill>
                  <a:schemeClr val="tx1"/>
                </a:solidFill>
                <a:latin typeface="Arial" pitchFamily="34" charset="0"/>
                <a:cs typeface="Arial" pitchFamily="34" charset="0"/>
              </a:rPr>
              <a:t> por</a:t>
            </a:r>
            <a:endParaRPr lang="de-DE" sz="800" b="0" dirty="0">
              <a:solidFill>
                <a:schemeClr val="tx1"/>
              </a:solidFill>
              <a:latin typeface="Arial" pitchFamily="34" charset="0"/>
              <a:cs typeface="Arial" pitchFamily="34" charset="0"/>
            </a:endParaRP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447"/>
            <a:ext cx="2325817" cy="1692317"/>
          </a:xfrm>
          <a:prstGeom prst="rect">
            <a:avLst/>
          </a:prstGeom>
        </p:spPr>
      </p:pic>
      <p:sp>
        <p:nvSpPr>
          <p:cNvPr id="7" name="Rectangle 3"/>
          <p:cNvSpPr txBox="1">
            <a:spLocks noChangeArrowheads="1"/>
          </p:cNvSpPr>
          <p:nvPr/>
        </p:nvSpPr>
        <p:spPr>
          <a:xfrm>
            <a:off x="0" y="2070100"/>
            <a:ext cx="9144000" cy="1143000"/>
          </a:xfrm>
          <a:prstGeom prst="rect">
            <a:avLst/>
          </a:prstGeom>
        </p:spPr>
        <p:txBody>
          <a:bodyPr/>
          <a:lstStyle/>
          <a:p>
            <a:pPr algn="ctr">
              <a:defRPr/>
            </a:pPr>
            <a:r>
              <a:rPr lang="en-BZ" sz="3200" kern="0" dirty="0">
                <a:solidFill>
                  <a:srgbClr val="C00000"/>
                </a:solidFill>
                <a:latin typeface="Arial" pitchFamily="34" charset="0"/>
                <a:ea typeface="+mj-ea"/>
                <a:cs typeface="Arial" pitchFamily="34" charset="0"/>
              </a:rPr>
              <a:t>Measurement, Reporting, </a:t>
            </a:r>
            <a:r>
              <a:rPr lang="en-BZ" sz="3200" kern="0" dirty="0" smtClean="0">
                <a:solidFill>
                  <a:srgbClr val="C00000"/>
                </a:solidFill>
                <a:latin typeface="Arial" pitchFamily="34" charset="0"/>
                <a:ea typeface="+mj-ea"/>
                <a:cs typeface="Arial" pitchFamily="34" charset="0"/>
              </a:rPr>
              <a:t>Verification Tool </a:t>
            </a:r>
          </a:p>
          <a:p>
            <a:pPr algn="ctr">
              <a:defRPr/>
            </a:pPr>
            <a:endParaRPr lang="en-BZ" sz="2800" kern="0" dirty="0" smtClean="0">
              <a:solidFill>
                <a:schemeClr val="bg1">
                  <a:lumMod val="50000"/>
                </a:schemeClr>
              </a:solidFill>
              <a:latin typeface="Arial" pitchFamily="34" charset="0"/>
              <a:ea typeface="+mj-ea"/>
              <a:cs typeface="Arial" pitchFamily="34" charset="0"/>
            </a:endParaRPr>
          </a:p>
          <a:p>
            <a:pPr algn="ctr">
              <a:defRPr/>
            </a:pPr>
            <a:r>
              <a:rPr lang="en-BZ" sz="2800" kern="0" dirty="0" smtClean="0">
                <a:solidFill>
                  <a:schemeClr val="bg1">
                    <a:lumMod val="50000"/>
                  </a:schemeClr>
                </a:solidFill>
                <a:latin typeface="Arial" pitchFamily="34" charset="0"/>
                <a:ea typeface="+mj-ea"/>
                <a:cs typeface="Arial" pitchFamily="34" charset="0"/>
              </a:rPr>
              <a:t>NAMA approach</a:t>
            </a:r>
            <a:endParaRPr lang="es-ES" sz="2800" kern="0" dirty="0">
              <a:solidFill>
                <a:schemeClr val="bg1">
                  <a:lumMod val="50000"/>
                </a:schemeClr>
              </a:solidFill>
              <a:latin typeface="Arial" pitchFamily="34" charset="0"/>
              <a:ea typeface="+mj-ea"/>
              <a:cs typeface="Arial" pitchFamily="34" charset="0"/>
            </a:endParaRPr>
          </a:p>
        </p:txBody>
      </p:sp>
      <p:sp>
        <p:nvSpPr>
          <p:cNvPr id="5" name="4 Rectángulo"/>
          <p:cNvSpPr/>
          <p:nvPr/>
        </p:nvSpPr>
        <p:spPr>
          <a:xfrm>
            <a:off x="1847963" y="4102079"/>
            <a:ext cx="6638420" cy="2345257"/>
          </a:xfrm>
          <a:prstGeom prst="rect">
            <a:avLst/>
          </a:prstGeom>
        </p:spPr>
        <p:txBody>
          <a:bodyPr wrap="none">
            <a:spAutoFit/>
          </a:bodyPr>
          <a:lstStyle/>
          <a:p>
            <a:pPr marL="285750" indent="-285750" algn="r">
              <a:lnSpc>
                <a:spcPct val="90000"/>
              </a:lnSpc>
              <a:spcBef>
                <a:spcPct val="20000"/>
              </a:spcBef>
              <a:buClr>
                <a:srgbClr val="C80F0F"/>
              </a:buClr>
              <a:tabLst>
                <a:tab pos="2190750" algn="l"/>
              </a:tabLst>
              <a:defRPr/>
            </a:pPr>
            <a:r>
              <a:rPr lang="es-ES" sz="1600" b="0" kern="0" dirty="0">
                <a:solidFill>
                  <a:srgbClr val="C00000"/>
                </a:solidFill>
                <a:latin typeface="Arial" pitchFamily="34" charset="0"/>
                <a:cs typeface="Arial" pitchFamily="34" charset="0"/>
              </a:rPr>
              <a:t>Emily Castro Prieto</a:t>
            </a:r>
          </a:p>
          <a:p>
            <a:pPr marL="285750" indent="-285750" algn="r">
              <a:lnSpc>
                <a:spcPct val="90000"/>
              </a:lnSpc>
              <a:spcBef>
                <a:spcPct val="20000"/>
              </a:spcBef>
              <a:buClr>
                <a:srgbClr val="C80F0F"/>
              </a:buClr>
              <a:tabLst>
                <a:tab pos="2190750" algn="l"/>
              </a:tabLst>
              <a:defRPr/>
            </a:pPr>
            <a:r>
              <a:rPr lang="es-ES" sz="1600" b="0" kern="0" dirty="0" smtClean="0">
                <a:solidFill>
                  <a:srgbClr val="C00000"/>
                </a:solidFill>
                <a:latin typeface="Arial" pitchFamily="34" charset="0"/>
                <a:cs typeface="Arial" pitchFamily="34" charset="0"/>
              </a:rPr>
              <a:t>GIZ, México</a:t>
            </a:r>
            <a:endParaRPr lang="es-ES" sz="1600" b="0" kern="0" dirty="0">
              <a:solidFill>
                <a:srgbClr val="C00000"/>
              </a:solidFill>
              <a:latin typeface="Arial" pitchFamily="34" charset="0"/>
              <a:cs typeface="Arial" pitchFamily="34" charset="0"/>
            </a:endParaRPr>
          </a:p>
          <a:p>
            <a:pPr marL="285750" indent="-285750" algn="r">
              <a:lnSpc>
                <a:spcPct val="90000"/>
              </a:lnSpc>
              <a:spcBef>
                <a:spcPct val="20000"/>
              </a:spcBef>
              <a:buClr>
                <a:srgbClr val="C80F0F"/>
              </a:buClr>
              <a:tabLst>
                <a:tab pos="2190750" algn="l"/>
              </a:tabLst>
              <a:defRPr/>
            </a:pPr>
            <a:endParaRPr lang="en-US" sz="1400" b="0" kern="0" dirty="0" smtClean="0">
              <a:solidFill>
                <a:srgbClr val="C00000"/>
              </a:solidFill>
              <a:latin typeface="Arial" pitchFamily="34" charset="0"/>
              <a:cs typeface="Arial" pitchFamily="34" charset="0"/>
            </a:endParaRPr>
          </a:p>
          <a:p>
            <a:pPr marL="285750" indent="-285750" algn="r">
              <a:lnSpc>
                <a:spcPct val="90000"/>
              </a:lnSpc>
              <a:spcBef>
                <a:spcPct val="20000"/>
              </a:spcBef>
              <a:buClr>
                <a:srgbClr val="C80F0F"/>
              </a:buClr>
              <a:tabLst>
                <a:tab pos="2190750" algn="l"/>
              </a:tabLst>
              <a:defRPr/>
            </a:pPr>
            <a:r>
              <a:rPr lang="en-US" sz="1600" b="0" kern="0" dirty="0" smtClean="0">
                <a:solidFill>
                  <a:schemeClr val="bg2">
                    <a:lumMod val="75000"/>
                  </a:schemeClr>
                </a:solidFill>
                <a:latin typeface="Arial" pitchFamily="34" charset="0"/>
                <a:cs typeface="Arial" pitchFamily="34" charset="0"/>
              </a:rPr>
              <a:t>Regional </a:t>
            </a:r>
            <a:r>
              <a:rPr lang="en-US" sz="1600" b="0" kern="0" dirty="0">
                <a:solidFill>
                  <a:schemeClr val="bg2">
                    <a:lumMod val="75000"/>
                  </a:schemeClr>
                </a:solidFill>
                <a:latin typeface="Arial" pitchFamily="34" charset="0"/>
                <a:cs typeface="Arial" pitchFamily="34" charset="0"/>
              </a:rPr>
              <a:t>workshop on promoting international collaboration to </a:t>
            </a:r>
          </a:p>
          <a:p>
            <a:pPr marL="285750" indent="-285750" algn="r">
              <a:lnSpc>
                <a:spcPct val="90000"/>
              </a:lnSpc>
              <a:spcBef>
                <a:spcPct val="20000"/>
              </a:spcBef>
              <a:buClr>
                <a:srgbClr val="C80F0F"/>
              </a:buClr>
              <a:tabLst>
                <a:tab pos="2190750" algn="l"/>
              </a:tabLst>
              <a:defRPr/>
            </a:pPr>
            <a:r>
              <a:rPr lang="en-US" sz="1600" b="0" kern="0" dirty="0">
                <a:solidFill>
                  <a:schemeClr val="bg2">
                    <a:lumMod val="75000"/>
                  </a:schemeClr>
                </a:solidFill>
                <a:latin typeface="Arial" pitchFamily="34" charset="0"/>
                <a:cs typeface="Arial" pitchFamily="34" charset="0"/>
              </a:rPr>
              <a:t>facilitate preparation, submission and implementation of </a:t>
            </a:r>
            <a:r>
              <a:rPr lang="en-US" sz="1600" b="0" kern="0" dirty="0" smtClean="0">
                <a:solidFill>
                  <a:schemeClr val="bg2">
                    <a:lumMod val="75000"/>
                  </a:schemeClr>
                </a:solidFill>
                <a:latin typeface="Arial" pitchFamily="34" charset="0"/>
                <a:cs typeface="Arial" pitchFamily="34" charset="0"/>
              </a:rPr>
              <a:t>NAMAs - LAC </a:t>
            </a:r>
          </a:p>
          <a:p>
            <a:pPr marL="285750" indent="-285750" algn="r">
              <a:lnSpc>
                <a:spcPct val="90000"/>
              </a:lnSpc>
              <a:spcBef>
                <a:spcPct val="20000"/>
              </a:spcBef>
              <a:buClr>
                <a:srgbClr val="C80F0F"/>
              </a:buClr>
              <a:tabLst>
                <a:tab pos="2190750" algn="l"/>
              </a:tabLst>
              <a:defRPr/>
            </a:pPr>
            <a:endParaRPr lang="es-ES" sz="1600" b="0" kern="0" dirty="0" smtClean="0">
              <a:solidFill>
                <a:schemeClr val="bg2">
                  <a:lumMod val="75000"/>
                </a:schemeClr>
              </a:solidFill>
              <a:latin typeface="Arial" pitchFamily="34" charset="0"/>
              <a:cs typeface="Arial" pitchFamily="34" charset="0"/>
            </a:endParaRPr>
          </a:p>
          <a:p>
            <a:pPr marL="285750" indent="-285750" algn="r">
              <a:lnSpc>
                <a:spcPct val="90000"/>
              </a:lnSpc>
              <a:spcBef>
                <a:spcPct val="20000"/>
              </a:spcBef>
              <a:buClr>
                <a:srgbClr val="C80F0F"/>
              </a:buClr>
              <a:tabLst>
                <a:tab pos="2190750" algn="l"/>
              </a:tabLst>
              <a:defRPr/>
            </a:pPr>
            <a:endParaRPr lang="es-ES" sz="1400" b="0" kern="0" dirty="0" smtClean="0">
              <a:solidFill>
                <a:schemeClr val="bg2">
                  <a:lumMod val="75000"/>
                </a:schemeClr>
              </a:solidFill>
              <a:latin typeface="Arial" pitchFamily="34" charset="0"/>
              <a:cs typeface="Arial" pitchFamily="34" charset="0"/>
            </a:endParaRPr>
          </a:p>
          <a:p>
            <a:pPr marL="285750" indent="-285750" algn="r">
              <a:lnSpc>
                <a:spcPct val="90000"/>
              </a:lnSpc>
              <a:spcBef>
                <a:spcPct val="20000"/>
              </a:spcBef>
              <a:buClr>
                <a:srgbClr val="C80F0F"/>
              </a:buClr>
              <a:tabLst>
                <a:tab pos="2190750" algn="l"/>
              </a:tabLst>
              <a:defRPr/>
            </a:pPr>
            <a:r>
              <a:rPr lang="es-ES" sz="1400" b="0" kern="0" dirty="0" err="1" smtClean="0">
                <a:solidFill>
                  <a:schemeClr val="bg2">
                    <a:lumMod val="75000"/>
                  </a:schemeClr>
                </a:solidFill>
                <a:latin typeface="Arial" pitchFamily="34" charset="0"/>
                <a:cs typeface="Arial" pitchFamily="34" charset="0"/>
              </a:rPr>
              <a:t>Mexico</a:t>
            </a:r>
            <a:r>
              <a:rPr lang="es-ES" sz="1400" b="0" kern="0" dirty="0" smtClean="0">
                <a:solidFill>
                  <a:schemeClr val="bg2">
                    <a:lumMod val="75000"/>
                  </a:schemeClr>
                </a:solidFill>
                <a:latin typeface="Arial" pitchFamily="34" charset="0"/>
                <a:cs typeface="Arial" pitchFamily="34" charset="0"/>
              </a:rPr>
              <a:t> City, </a:t>
            </a:r>
            <a:r>
              <a:rPr lang="es-ES" sz="1400" b="0" kern="0" dirty="0" err="1" smtClean="0">
                <a:solidFill>
                  <a:schemeClr val="bg2">
                    <a:lumMod val="75000"/>
                  </a:schemeClr>
                </a:solidFill>
                <a:latin typeface="Arial" pitchFamily="34" charset="0"/>
                <a:cs typeface="Arial" pitchFamily="34" charset="0"/>
              </a:rPr>
              <a:t>December</a:t>
            </a:r>
            <a:r>
              <a:rPr lang="es-ES" sz="1400" b="0" kern="0" dirty="0" smtClean="0">
                <a:solidFill>
                  <a:schemeClr val="bg2">
                    <a:lumMod val="75000"/>
                  </a:schemeClr>
                </a:solidFill>
                <a:latin typeface="Arial" pitchFamily="34" charset="0"/>
                <a:cs typeface="Arial" pitchFamily="34" charset="0"/>
              </a:rPr>
              <a:t> 12th, 2013</a:t>
            </a:r>
          </a:p>
          <a:p>
            <a:pPr marL="285750" indent="-285750" algn="r">
              <a:lnSpc>
                <a:spcPct val="90000"/>
              </a:lnSpc>
              <a:spcBef>
                <a:spcPct val="20000"/>
              </a:spcBef>
              <a:buClr>
                <a:srgbClr val="C80F0F"/>
              </a:buClr>
              <a:tabLst>
                <a:tab pos="2190750" algn="l"/>
              </a:tabLst>
              <a:defRPr/>
            </a:pPr>
            <a:endParaRPr lang="es-ES" sz="1400" b="0" kern="0" dirty="0" smtClean="0">
              <a:solidFill>
                <a:schemeClr val="bg2">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4129933331"/>
      </p:ext>
    </p:extLst>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5" name="4 Título"/>
          <p:cNvSpPr>
            <a:spLocks noGrp="1"/>
          </p:cNvSpPr>
          <p:nvPr>
            <p:ph type="title"/>
          </p:nvPr>
        </p:nvSpPr>
        <p:spPr>
          <a:xfrm>
            <a:off x="684000" y="1387950"/>
            <a:ext cx="7776000" cy="617928"/>
          </a:xfrm>
        </p:spPr>
        <p:txBody>
          <a:bodyPr/>
          <a:lstStyle/>
          <a:p>
            <a:r>
              <a:rPr lang="es-MX" b="1" dirty="0" smtClean="0">
                <a:solidFill>
                  <a:srgbClr val="C00000"/>
                </a:solidFill>
              </a:rPr>
              <a:t>MRV </a:t>
            </a:r>
            <a:r>
              <a:rPr lang="es-MX" b="1" dirty="0" err="1" smtClean="0">
                <a:solidFill>
                  <a:srgbClr val="C00000"/>
                </a:solidFill>
              </a:rPr>
              <a:t>Requirements</a:t>
            </a:r>
            <a:endParaRPr lang="es-MX" b="1" dirty="0">
              <a:solidFill>
                <a:srgbClr val="C00000"/>
              </a:solidFill>
            </a:endParaRPr>
          </a:p>
        </p:txBody>
      </p:sp>
      <p:sp>
        <p:nvSpPr>
          <p:cNvPr id="6" name="Inhaltsplatzhalter 2"/>
          <p:cNvSpPr txBox="1">
            <a:spLocks noGrp="1"/>
          </p:cNvSpPr>
          <p:nvPr>
            <p:ph idx="1"/>
          </p:nvPr>
        </p:nvSpPr>
        <p:spPr bwMode="auto">
          <a:xfrm>
            <a:off x="645900" y="1952700"/>
            <a:ext cx="371655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ctr" rtl="0" eaLnBrk="1" fontAlgn="base" hangingPunct="1">
              <a:spcBef>
                <a:spcPct val="20000"/>
              </a:spcBef>
              <a:spcAft>
                <a:spcPct val="0"/>
              </a:spcAft>
              <a:buClr>
                <a:srgbClr val="C80F0F"/>
              </a:buClr>
              <a:buFont typeface="Wingdings" pitchFamily="2" charset="2"/>
              <a:buNone/>
              <a:tabLst>
                <a:tab pos="2190750" algn="l"/>
              </a:tabLst>
              <a:defRPr sz="2800" baseline="0">
                <a:solidFill>
                  <a:schemeClr val="tx1"/>
                </a:solidFill>
                <a:latin typeface="+mn-lt"/>
                <a:ea typeface="+mn-ea"/>
                <a:cs typeface="+mn-cs"/>
              </a:defRPr>
            </a:lvl1pPr>
            <a:lvl2pPr marL="762000" indent="-285750" algn="l" rtl="0" eaLnBrk="1" fontAlgn="base" hangingPunct="1">
              <a:spcBef>
                <a:spcPct val="20000"/>
              </a:spcBef>
              <a:spcAft>
                <a:spcPct val="0"/>
              </a:spcAft>
              <a:buClr>
                <a:schemeClr val="tx1"/>
              </a:buClr>
              <a:buFont typeface="Wingdings" pitchFamily="2" charset="2"/>
              <a:buChar char="§"/>
              <a:tabLst>
                <a:tab pos="2190750" algn="l"/>
              </a:tabLst>
              <a:defRPr sz="2400">
                <a:solidFill>
                  <a:schemeClr val="tx1"/>
                </a:solidFill>
                <a:latin typeface="+mn-lt"/>
              </a:defRPr>
            </a:lvl2pPr>
            <a:lvl3pPr marL="1238250" indent="-285750" algn="l" rtl="0" eaLnBrk="1" fontAlgn="base" hangingPunct="1">
              <a:spcBef>
                <a:spcPct val="20000"/>
              </a:spcBef>
              <a:spcAft>
                <a:spcPct val="0"/>
              </a:spcAft>
              <a:buClr>
                <a:srgbClr val="999999"/>
              </a:buClr>
              <a:buFont typeface="Wingdings" pitchFamily="2" charset="2"/>
              <a:buChar char="§"/>
              <a:tabLst>
                <a:tab pos="2190750" algn="l"/>
              </a:tabLst>
              <a:defRPr sz="2400">
                <a:solidFill>
                  <a:schemeClr val="tx1"/>
                </a:solidFill>
                <a:latin typeface="+mn-lt"/>
              </a:defRPr>
            </a:lvl3pPr>
            <a:lvl4pPr marL="1714500" indent="-285750" algn="l" rtl="0" eaLnBrk="1" fontAlgn="base" hangingPunct="1">
              <a:spcBef>
                <a:spcPct val="20000"/>
              </a:spcBef>
              <a:spcAft>
                <a:spcPct val="0"/>
              </a:spcAft>
              <a:buClr>
                <a:srgbClr val="C80F0F"/>
              </a:buClr>
              <a:buChar char="-"/>
              <a:tabLst>
                <a:tab pos="2190750" algn="l"/>
              </a:tabLst>
              <a:defRPr sz="2400">
                <a:solidFill>
                  <a:schemeClr val="tx1"/>
                </a:solidFill>
                <a:latin typeface="+mn-lt"/>
              </a:defRPr>
            </a:lvl4pPr>
            <a:lvl5pPr marL="21907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5pPr>
            <a:lvl6pPr marL="26479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6pPr>
            <a:lvl7pPr marL="31051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7pPr>
            <a:lvl8pPr marL="35623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8pPr>
            <a:lvl9pPr marL="4019550" indent="-260350" algn="l" rtl="0" eaLnBrk="1" fontAlgn="base" hangingPunct="1">
              <a:spcBef>
                <a:spcPct val="20000"/>
              </a:spcBef>
              <a:spcAft>
                <a:spcPct val="0"/>
              </a:spcAft>
              <a:buClr>
                <a:schemeClr val="tx1"/>
              </a:buClr>
              <a:buChar char="-"/>
              <a:tabLst>
                <a:tab pos="2190750" algn="l"/>
              </a:tabLst>
              <a:defRPr sz="2400">
                <a:solidFill>
                  <a:schemeClr val="tx1"/>
                </a:solidFill>
                <a:latin typeface="+mn-lt"/>
              </a:defRPr>
            </a:lvl9pPr>
          </a:lstStyle>
          <a:p>
            <a:pPr>
              <a:buFont typeface="Arial" charset="0"/>
              <a:buNone/>
              <a:defRPr/>
            </a:pPr>
            <a:r>
              <a:rPr lang="en-US" sz="2000" b="0" kern="0" dirty="0" smtClean="0">
                <a:solidFill>
                  <a:srgbClr val="C00000"/>
                </a:solidFill>
              </a:rPr>
              <a:t>Annex I countries</a:t>
            </a:r>
            <a:endParaRPr lang="en-US" sz="2000" b="0" kern="0" dirty="0" smtClean="0">
              <a:solidFill>
                <a:schemeClr val="tx1">
                  <a:lumMod val="65000"/>
                  <a:lumOff val="35000"/>
                </a:schemeClr>
              </a:solidFill>
            </a:endParaRPr>
          </a:p>
          <a:p>
            <a:pPr>
              <a:buFont typeface="Arial" charset="0"/>
              <a:buNone/>
              <a:defRPr/>
            </a:pPr>
            <a:endParaRPr lang="en-US" sz="2000" b="0" kern="0" dirty="0" smtClean="0">
              <a:solidFill>
                <a:schemeClr val="tx1">
                  <a:lumMod val="65000"/>
                  <a:lumOff val="35000"/>
                </a:schemeClr>
              </a:solidFill>
            </a:endParaRPr>
          </a:p>
          <a:p>
            <a:pPr>
              <a:defRPr/>
            </a:pPr>
            <a:r>
              <a:rPr lang="en-US" sz="1800" b="1" dirty="0">
                <a:solidFill>
                  <a:schemeClr val="tx1">
                    <a:lumMod val="65000"/>
                    <a:lumOff val="35000"/>
                  </a:schemeClr>
                </a:solidFill>
              </a:rPr>
              <a:t>Reporting: </a:t>
            </a:r>
          </a:p>
          <a:p>
            <a:pPr marL="342900" indent="-342900" algn="l">
              <a:buFont typeface="Wingdings" panose="05000000000000000000" pitchFamily="2" charset="2"/>
              <a:buChar char="Ø"/>
              <a:defRPr/>
            </a:pPr>
            <a:r>
              <a:rPr lang="en-US" sz="1800" dirty="0">
                <a:solidFill>
                  <a:schemeClr val="tx1">
                    <a:lumMod val="65000"/>
                    <a:lumOff val="35000"/>
                  </a:schemeClr>
                </a:solidFill>
              </a:rPr>
              <a:t>National Communication every four years </a:t>
            </a:r>
          </a:p>
          <a:p>
            <a:pPr marL="342900" indent="-342900" algn="l">
              <a:buFont typeface="Wingdings" panose="05000000000000000000" pitchFamily="2" charset="2"/>
              <a:buChar char="Ø"/>
              <a:defRPr/>
            </a:pPr>
            <a:r>
              <a:rPr lang="en-US" sz="1800" dirty="0">
                <a:solidFill>
                  <a:schemeClr val="tx1">
                    <a:lumMod val="65000"/>
                    <a:lumOff val="35000"/>
                  </a:schemeClr>
                </a:solidFill>
              </a:rPr>
              <a:t>Biennial Report (BR) every two years</a:t>
            </a:r>
          </a:p>
          <a:p>
            <a:pPr marL="342900" indent="-342900" algn="l">
              <a:buFont typeface="Wingdings" panose="05000000000000000000" pitchFamily="2" charset="2"/>
              <a:buChar char="Ø"/>
              <a:defRPr/>
            </a:pPr>
            <a:r>
              <a:rPr lang="en-US" sz="1800" dirty="0">
                <a:solidFill>
                  <a:schemeClr val="tx1">
                    <a:lumMod val="65000"/>
                    <a:lumOff val="35000"/>
                  </a:schemeClr>
                </a:solidFill>
              </a:rPr>
              <a:t>Emission inventories (yearly)</a:t>
            </a:r>
            <a:endParaRPr lang="en-US" sz="1800" b="1" kern="0" dirty="0" smtClean="0">
              <a:solidFill>
                <a:schemeClr val="tx1">
                  <a:lumMod val="65000"/>
                  <a:lumOff val="35000"/>
                </a:schemeClr>
              </a:solidFill>
            </a:endParaRPr>
          </a:p>
          <a:p>
            <a:pPr>
              <a:defRPr/>
            </a:pPr>
            <a:endParaRPr lang="en-US" sz="1800" b="1" kern="0" dirty="0" smtClean="0">
              <a:solidFill>
                <a:schemeClr val="tx1">
                  <a:lumMod val="65000"/>
                  <a:lumOff val="35000"/>
                </a:schemeClr>
              </a:solidFill>
            </a:endParaRPr>
          </a:p>
          <a:p>
            <a:pPr>
              <a:defRPr/>
            </a:pPr>
            <a:r>
              <a:rPr lang="en-US" sz="1800" b="1" kern="0" dirty="0" smtClean="0">
                <a:solidFill>
                  <a:schemeClr val="tx1">
                    <a:lumMod val="65000"/>
                    <a:lumOff val="35000"/>
                  </a:schemeClr>
                </a:solidFill>
              </a:rPr>
              <a:t>Verification</a:t>
            </a:r>
            <a:r>
              <a:rPr lang="en-US" sz="1800" b="0" kern="0" dirty="0" smtClean="0">
                <a:solidFill>
                  <a:schemeClr val="tx1">
                    <a:lumMod val="65000"/>
                    <a:lumOff val="35000"/>
                  </a:schemeClr>
                </a:solidFill>
              </a:rPr>
              <a:t>: </a:t>
            </a:r>
          </a:p>
          <a:p>
            <a:pPr marL="342900" indent="-342900" algn="l">
              <a:buFont typeface="Wingdings" panose="05000000000000000000" pitchFamily="2" charset="2"/>
              <a:buChar char="Ø"/>
              <a:defRPr/>
            </a:pPr>
            <a:r>
              <a:rPr lang="en-US" sz="1800" b="0" kern="0" dirty="0" smtClean="0">
                <a:solidFill>
                  <a:schemeClr val="tx1">
                    <a:lumMod val="65000"/>
                    <a:lumOff val="35000"/>
                  </a:schemeClr>
                </a:solidFill>
              </a:rPr>
              <a:t>International Assessment and Review (of BR)</a:t>
            </a:r>
          </a:p>
          <a:p>
            <a:pPr marL="342900" indent="-342900" algn="l">
              <a:buFont typeface="Wingdings" panose="05000000000000000000" pitchFamily="2" charset="2"/>
              <a:buChar char="Ø"/>
              <a:defRPr/>
            </a:pPr>
            <a:r>
              <a:rPr lang="en-US" sz="1800" b="0" kern="0" dirty="0" smtClean="0">
                <a:solidFill>
                  <a:schemeClr val="tx1">
                    <a:lumMod val="65000"/>
                    <a:lumOff val="35000"/>
                  </a:schemeClr>
                </a:solidFill>
              </a:rPr>
              <a:t>Review process</a:t>
            </a:r>
          </a:p>
        </p:txBody>
      </p:sp>
      <p:sp>
        <p:nvSpPr>
          <p:cNvPr id="8" name="Inhaltsplatzhalter 2"/>
          <p:cNvSpPr txBox="1">
            <a:spLocks/>
          </p:cNvSpPr>
          <p:nvPr/>
        </p:nvSpPr>
        <p:spPr bwMode="auto">
          <a:xfrm>
            <a:off x="4608300" y="1952700"/>
            <a:ext cx="3716550"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ctr" defTabSz="914400" rtl="0" eaLnBrk="1" fontAlgn="base" latinLnBrk="0" hangingPunct="1">
              <a:lnSpc>
                <a:spcPct val="100000"/>
              </a:lnSpc>
              <a:spcBef>
                <a:spcPct val="20000"/>
              </a:spcBef>
              <a:spcAft>
                <a:spcPct val="0"/>
              </a:spcAft>
              <a:buClr>
                <a:srgbClr val="C80F0F"/>
              </a:buClr>
              <a:buSzTx/>
              <a:buFont typeface="Wingdings" pitchFamily="2" charset="2"/>
              <a:buNone/>
              <a:tabLst>
                <a:tab pos="2190750" algn="l"/>
              </a:tabLst>
              <a:defRPr sz="2800" baseline="0">
                <a:solidFill>
                  <a:schemeClr val="tx1"/>
                </a:solidFill>
                <a:latin typeface="+mn-lt"/>
                <a:ea typeface="+mn-ea"/>
                <a:cs typeface="+mn-cs"/>
              </a:defRPr>
            </a:lvl1pPr>
            <a:lvl2pPr marL="762000" indent="-285750" algn="l" rtl="0" eaLnBrk="1" fontAlgn="base" hangingPunct="1">
              <a:spcBef>
                <a:spcPct val="20000"/>
              </a:spcBef>
              <a:spcAft>
                <a:spcPct val="0"/>
              </a:spcAft>
              <a:buClr>
                <a:schemeClr val="tx1"/>
              </a:buClr>
              <a:buFont typeface="Wingdings" pitchFamily="2" charset="2"/>
              <a:buChar char="§"/>
              <a:tabLst>
                <a:tab pos="2190750" algn="l"/>
              </a:tabLst>
              <a:defRPr sz="2400">
                <a:solidFill>
                  <a:schemeClr val="tx1"/>
                </a:solidFill>
                <a:latin typeface="+mn-lt"/>
              </a:defRPr>
            </a:lvl2pPr>
            <a:lvl3pPr marL="1238250" indent="-285750" algn="l" rtl="0" eaLnBrk="1" fontAlgn="base" hangingPunct="1">
              <a:spcBef>
                <a:spcPct val="20000"/>
              </a:spcBef>
              <a:spcAft>
                <a:spcPct val="0"/>
              </a:spcAft>
              <a:buClr>
                <a:srgbClr val="999999"/>
              </a:buClr>
              <a:buFont typeface="Wingdings" pitchFamily="2" charset="2"/>
              <a:buChar char="§"/>
              <a:tabLst>
                <a:tab pos="2190750" algn="l"/>
              </a:tabLst>
              <a:defRPr sz="2400">
                <a:solidFill>
                  <a:schemeClr val="tx1"/>
                </a:solidFill>
                <a:latin typeface="+mn-lt"/>
              </a:defRPr>
            </a:lvl3pPr>
            <a:lvl4pPr marL="1714500" indent="-285750" algn="l" rtl="0" eaLnBrk="1" fontAlgn="base" hangingPunct="1">
              <a:spcBef>
                <a:spcPct val="20000"/>
              </a:spcBef>
              <a:spcAft>
                <a:spcPct val="0"/>
              </a:spcAft>
              <a:buClr>
                <a:srgbClr val="C80F0F"/>
              </a:buClr>
              <a:buFont typeface="Arial" pitchFamily="34" charset="0"/>
              <a:buChar char="-"/>
              <a:tabLst>
                <a:tab pos="2190750" algn="l"/>
              </a:tabLst>
              <a:defRPr sz="2400" baseline="0">
                <a:solidFill>
                  <a:schemeClr val="tx1"/>
                </a:solidFill>
                <a:latin typeface="+mn-lt"/>
              </a:defRPr>
            </a:lvl4pPr>
            <a:lvl5pPr marL="2190750" indent="-260350" algn="l" rtl="0" eaLnBrk="1" fontAlgn="base" hangingPunct="1">
              <a:spcBef>
                <a:spcPct val="20000"/>
              </a:spcBef>
              <a:spcAft>
                <a:spcPct val="0"/>
              </a:spcAft>
              <a:buClr>
                <a:schemeClr val="tx1"/>
              </a:buClr>
              <a:buFont typeface="Arial" pitchFamily="34" charset="0"/>
              <a:buChar char="-"/>
              <a:tabLst>
                <a:tab pos="2190750" algn="l"/>
              </a:tabLst>
              <a:defRPr sz="2400" baseline="0">
                <a:solidFill>
                  <a:schemeClr val="tx1"/>
                </a:solidFill>
                <a:latin typeface="+mn-lt"/>
              </a:defRPr>
            </a:lvl5pPr>
            <a:lvl6pPr marL="2647950" indent="-260350" algn="l" rtl="0" eaLnBrk="1" fontAlgn="base" hangingPunct="1">
              <a:spcBef>
                <a:spcPct val="20000"/>
              </a:spcBef>
              <a:spcAft>
                <a:spcPct val="0"/>
              </a:spcAft>
              <a:buClr>
                <a:schemeClr val="tx1"/>
              </a:buClr>
              <a:buFont typeface="Arial" pitchFamily="34" charset="0"/>
              <a:buChar char="-"/>
              <a:tabLst>
                <a:tab pos="2190750" algn="l"/>
              </a:tabLst>
              <a:defRPr sz="2400" baseline="0">
                <a:solidFill>
                  <a:schemeClr val="tx1"/>
                </a:solidFill>
                <a:latin typeface="+mn-lt"/>
              </a:defRPr>
            </a:lvl6pPr>
            <a:lvl7pPr marL="3105150" indent="-260350" algn="l" rtl="0" eaLnBrk="1" fontAlgn="base" hangingPunct="1">
              <a:spcBef>
                <a:spcPct val="20000"/>
              </a:spcBef>
              <a:spcAft>
                <a:spcPct val="0"/>
              </a:spcAft>
              <a:buClr>
                <a:schemeClr val="tx1"/>
              </a:buClr>
              <a:buFont typeface="Arial" pitchFamily="34" charset="0"/>
              <a:buChar char="-"/>
              <a:tabLst>
                <a:tab pos="2190750" algn="l"/>
              </a:tabLst>
              <a:defRPr sz="2400" baseline="0">
                <a:solidFill>
                  <a:schemeClr val="tx1"/>
                </a:solidFill>
                <a:latin typeface="+mn-lt"/>
              </a:defRPr>
            </a:lvl7pPr>
            <a:lvl8pPr marL="3562350" indent="-260350" algn="l" rtl="0" eaLnBrk="1" fontAlgn="base" hangingPunct="1">
              <a:spcBef>
                <a:spcPct val="20000"/>
              </a:spcBef>
              <a:spcAft>
                <a:spcPct val="0"/>
              </a:spcAft>
              <a:buClr>
                <a:schemeClr val="tx1"/>
              </a:buClr>
              <a:buFont typeface="Arial" pitchFamily="34" charset="0"/>
              <a:buChar char="-"/>
              <a:tabLst>
                <a:tab pos="2190750" algn="l"/>
              </a:tabLst>
              <a:defRPr sz="2400" baseline="0">
                <a:solidFill>
                  <a:schemeClr val="tx1"/>
                </a:solidFill>
                <a:latin typeface="+mn-lt"/>
              </a:defRPr>
            </a:lvl8pPr>
            <a:lvl9pPr marL="4019550" indent="-260350" algn="l" rtl="0" eaLnBrk="1" fontAlgn="base" hangingPunct="1">
              <a:spcBef>
                <a:spcPct val="20000"/>
              </a:spcBef>
              <a:spcAft>
                <a:spcPct val="0"/>
              </a:spcAft>
              <a:buClr>
                <a:schemeClr val="tx1"/>
              </a:buClr>
              <a:buFont typeface="Arial" pitchFamily="34" charset="0"/>
              <a:buChar char="-"/>
              <a:tabLst>
                <a:tab pos="2190750" algn="l"/>
              </a:tabLst>
              <a:defRPr sz="2400" baseline="0">
                <a:solidFill>
                  <a:schemeClr val="tx1"/>
                </a:solidFill>
                <a:latin typeface="+mn-lt"/>
              </a:defRPr>
            </a:lvl9pPr>
          </a:lstStyle>
          <a:p>
            <a:pPr>
              <a:buFont typeface="Arial" charset="0"/>
              <a:buNone/>
              <a:defRPr/>
            </a:pPr>
            <a:r>
              <a:rPr lang="en-US" sz="2000" b="0" kern="0" dirty="0" smtClean="0">
                <a:solidFill>
                  <a:srgbClr val="C00000"/>
                </a:solidFill>
              </a:rPr>
              <a:t>Non-Annex I countries</a:t>
            </a:r>
            <a:endParaRPr lang="en-US" sz="2000" b="0" kern="0" dirty="0" smtClean="0">
              <a:solidFill>
                <a:schemeClr val="tx1">
                  <a:lumMod val="65000"/>
                  <a:lumOff val="35000"/>
                </a:schemeClr>
              </a:solidFill>
            </a:endParaRPr>
          </a:p>
          <a:p>
            <a:pPr>
              <a:buFont typeface="Arial" charset="0"/>
              <a:buNone/>
              <a:defRPr/>
            </a:pPr>
            <a:endParaRPr lang="en-US" sz="2000" b="0" kern="0" dirty="0" smtClean="0">
              <a:solidFill>
                <a:schemeClr val="tx1">
                  <a:lumMod val="65000"/>
                  <a:lumOff val="35000"/>
                </a:schemeClr>
              </a:solidFill>
            </a:endParaRPr>
          </a:p>
          <a:p>
            <a:pPr>
              <a:defRPr/>
            </a:pPr>
            <a:r>
              <a:rPr lang="en-US" sz="1800" kern="0" dirty="0" smtClean="0">
                <a:solidFill>
                  <a:schemeClr val="tx1">
                    <a:lumMod val="65000"/>
                    <a:lumOff val="35000"/>
                  </a:schemeClr>
                </a:solidFill>
              </a:rPr>
              <a:t>Reporting:</a:t>
            </a:r>
            <a:endParaRPr lang="en-US" sz="1800" kern="0" dirty="0">
              <a:solidFill>
                <a:schemeClr val="tx1">
                  <a:lumMod val="65000"/>
                  <a:lumOff val="35000"/>
                </a:schemeClr>
              </a:solidFill>
            </a:endParaRPr>
          </a:p>
          <a:p>
            <a:pPr marL="342900" indent="-342900" algn="l">
              <a:buFont typeface="Wingdings" pitchFamily="2" charset="2"/>
              <a:buChar char="Ø"/>
              <a:defRPr/>
            </a:pPr>
            <a:r>
              <a:rPr lang="en-US" sz="1800" b="0" kern="0" dirty="0">
                <a:solidFill>
                  <a:schemeClr val="tx1">
                    <a:lumMod val="65000"/>
                    <a:lumOff val="35000"/>
                  </a:schemeClr>
                </a:solidFill>
              </a:rPr>
              <a:t>National Communication every four years </a:t>
            </a:r>
          </a:p>
          <a:p>
            <a:pPr marL="342900" indent="-342900" algn="l">
              <a:buFont typeface="Wingdings" pitchFamily="2" charset="2"/>
              <a:buChar char="Ø"/>
              <a:defRPr/>
            </a:pPr>
            <a:r>
              <a:rPr lang="en-US" sz="1800" b="0" kern="0" dirty="0">
                <a:solidFill>
                  <a:schemeClr val="tx1">
                    <a:lumMod val="65000"/>
                    <a:lumOff val="35000"/>
                  </a:schemeClr>
                </a:solidFill>
              </a:rPr>
              <a:t>Biennial Update report (BUR) every two years</a:t>
            </a:r>
          </a:p>
          <a:p>
            <a:pPr marL="342900" indent="-342900" algn="l">
              <a:buFont typeface="Wingdings" pitchFamily="2" charset="2"/>
              <a:buChar char="Ø"/>
              <a:defRPr/>
            </a:pPr>
            <a:endParaRPr lang="en-US" sz="1800" b="0" kern="0" dirty="0">
              <a:solidFill>
                <a:schemeClr val="tx1">
                  <a:lumMod val="65000"/>
                  <a:lumOff val="35000"/>
                </a:schemeClr>
              </a:solidFill>
            </a:endParaRPr>
          </a:p>
          <a:p>
            <a:pPr>
              <a:defRPr/>
            </a:pPr>
            <a:endParaRPr lang="en-US" sz="1800" kern="0" dirty="0" smtClean="0">
              <a:solidFill>
                <a:schemeClr val="tx1">
                  <a:lumMod val="65000"/>
                  <a:lumOff val="35000"/>
                </a:schemeClr>
              </a:solidFill>
            </a:endParaRPr>
          </a:p>
          <a:p>
            <a:pPr>
              <a:defRPr/>
            </a:pPr>
            <a:r>
              <a:rPr lang="en-US" sz="1800" kern="0" dirty="0" smtClean="0">
                <a:solidFill>
                  <a:schemeClr val="tx1">
                    <a:lumMod val="65000"/>
                    <a:lumOff val="35000"/>
                  </a:schemeClr>
                </a:solidFill>
              </a:rPr>
              <a:t>Verification</a:t>
            </a:r>
            <a:r>
              <a:rPr lang="en-US" sz="1800" kern="0" dirty="0">
                <a:solidFill>
                  <a:schemeClr val="tx1">
                    <a:lumMod val="65000"/>
                    <a:lumOff val="35000"/>
                  </a:schemeClr>
                </a:solidFill>
              </a:rPr>
              <a:t>: </a:t>
            </a:r>
          </a:p>
          <a:p>
            <a:pPr marL="342900" indent="-342900" algn="l">
              <a:buFont typeface="Wingdings" pitchFamily="2" charset="2"/>
              <a:buChar char="Ø"/>
              <a:defRPr/>
            </a:pPr>
            <a:r>
              <a:rPr lang="en-US" sz="1800" b="0" kern="0" dirty="0">
                <a:solidFill>
                  <a:schemeClr val="tx1">
                    <a:lumMod val="65000"/>
                    <a:lumOff val="35000"/>
                  </a:schemeClr>
                </a:solidFill>
              </a:rPr>
              <a:t>International Consultation and Analysis of BUR</a:t>
            </a:r>
          </a:p>
          <a:p>
            <a:pPr algn="l">
              <a:defRPr/>
            </a:pPr>
            <a:endParaRPr lang="en-US" sz="2000" b="0" kern="0" dirty="0">
              <a:solidFill>
                <a:schemeClr val="tx1">
                  <a:lumMod val="65000"/>
                  <a:lumOff val="35000"/>
                </a:schemeClr>
              </a:solidFill>
            </a:endParaRPr>
          </a:p>
        </p:txBody>
      </p:sp>
    </p:spTree>
    <p:extLst>
      <p:ext uri="{BB962C8B-B14F-4D97-AF65-F5344CB8AC3E}">
        <p14:creationId xmlns:p14="http://schemas.microsoft.com/office/powerpoint/2010/main" val="318164844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dirty="0"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797400" y="2202058"/>
            <a:ext cx="7717950" cy="1773796"/>
          </a:xfrm>
        </p:spPr>
        <p:txBody>
          <a:bodyPr/>
          <a:lstStyle/>
          <a:p>
            <a:pPr marL="285750" indent="-285750">
              <a:buFont typeface="Wingdings" panose="05000000000000000000" pitchFamily="2" charset="2"/>
              <a:buChar char="Ø"/>
              <a:defRPr/>
            </a:pPr>
            <a:r>
              <a:rPr lang="en-US" dirty="0" smtClean="0"/>
              <a:t>Consolidate into a </a:t>
            </a:r>
            <a:r>
              <a:rPr lang="en-US" b="1" dirty="0" smtClean="0"/>
              <a:t>common</a:t>
            </a:r>
            <a:r>
              <a:rPr lang="en-US" dirty="0"/>
              <a:t>, </a:t>
            </a:r>
            <a:r>
              <a:rPr lang="en-US" b="1" dirty="0"/>
              <a:t>robust, transparent and legally binding </a:t>
            </a:r>
            <a:r>
              <a:rPr lang="en-US" dirty="0"/>
              <a:t>MRV</a:t>
            </a:r>
            <a:r>
              <a:rPr lang="en-US" b="1" dirty="0"/>
              <a:t> and </a:t>
            </a:r>
            <a:r>
              <a:rPr lang="en-US" b="1" dirty="0" smtClean="0"/>
              <a:t>accounting</a:t>
            </a:r>
            <a:r>
              <a:rPr lang="en-US" dirty="0" smtClean="0"/>
              <a:t> system </a:t>
            </a:r>
            <a:r>
              <a:rPr lang="en-US" dirty="0"/>
              <a:t>based on strong rules </a:t>
            </a:r>
            <a:r>
              <a:rPr lang="en-US" dirty="0" smtClean="0"/>
              <a:t>and </a:t>
            </a:r>
            <a:r>
              <a:rPr lang="en-GB" dirty="0" smtClean="0"/>
              <a:t>framework </a:t>
            </a:r>
            <a:r>
              <a:rPr lang="en-GB" dirty="0"/>
              <a:t>for </a:t>
            </a:r>
            <a:r>
              <a:rPr lang="en-GB" u="sng" dirty="0"/>
              <a:t>all </a:t>
            </a:r>
            <a:r>
              <a:rPr lang="en-GB" u="sng" dirty="0" smtClean="0"/>
              <a:t>Parties </a:t>
            </a:r>
            <a:r>
              <a:rPr lang="en-GB" dirty="0" smtClean="0"/>
              <a:t>as </a:t>
            </a:r>
            <a:r>
              <a:rPr lang="en-GB" dirty="0"/>
              <a:t>a </a:t>
            </a:r>
            <a:r>
              <a:rPr lang="en-GB" dirty="0">
                <a:effectLst>
                  <a:outerShdw blurRad="38100" dist="38100" dir="2700000" algn="tl">
                    <a:srgbClr val="000000">
                      <a:alpha val="43137"/>
                    </a:srgbClr>
                  </a:outerShdw>
                </a:effectLst>
              </a:rPr>
              <a:t>backbone</a:t>
            </a:r>
            <a:r>
              <a:rPr lang="en-GB" dirty="0"/>
              <a:t> of the international mitigation </a:t>
            </a:r>
            <a:r>
              <a:rPr lang="en-GB" dirty="0" smtClean="0"/>
              <a:t>architecture to:</a:t>
            </a:r>
          </a:p>
          <a:p>
            <a:pPr>
              <a:defRPr/>
            </a:pPr>
            <a:endParaRPr lang="en-GB" dirty="0" smtClean="0"/>
          </a:p>
        </p:txBody>
      </p:sp>
      <p:sp>
        <p:nvSpPr>
          <p:cNvPr id="5" name="4 Título"/>
          <p:cNvSpPr>
            <a:spLocks noGrp="1"/>
          </p:cNvSpPr>
          <p:nvPr>
            <p:ph type="title"/>
          </p:nvPr>
        </p:nvSpPr>
        <p:spPr/>
        <p:txBody>
          <a:bodyPr/>
          <a:lstStyle/>
          <a:p>
            <a:r>
              <a:rPr lang="de-DE" b="1" dirty="0">
                <a:solidFill>
                  <a:srgbClr val="C00000"/>
                </a:solidFill>
              </a:rPr>
              <a:t>Aspired MRV in the 2015 </a:t>
            </a:r>
            <a:r>
              <a:rPr lang="de-DE" b="1" dirty="0" smtClean="0">
                <a:solidFill>
                  <a:srgbClr val="C00000"/>
                </a:solidFill>
              </a:rPr>
              <a:t>agreement </a:t>
            </a:r>
            <a:r>
              <a:rPr lang="de-DE" dirty="0" smtClean="0">
                <a:solidFill>
                  <a:srgbClr val="C00000"/>
                </a:solidFill>
              </a:rPr>
              <a:t>(1/2</a:t>
            </a:r>
            <a:r>
              <a:rPr lang="de-DE" dirty="0">
                <a:solidFill>
                  <a:srgbClr val="C00000"/>
                </a:solidFill>
              </a:rPr>
              <a:t>)</a:t>
            </a:r>
            <a:endParaRPr lang="es-MX" dirty="0"/>
          </a:p>
        </p:txBody>
      </p:sp>
      <p:sp>
        <p:nvSpPr>
          <p:cNvPr id="6" name="5 Rectángulo"/>
          <p:cNvSpPr/>
          <p:nvPr/>
        </p:nvSpPr>
        <p:spPr>
          <a:xfrm>
            <a:off x="6229350" y="3582420"/>
            <a:ext cx="2286000" cy="156966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defRPr/>
            </a:pPr>
            <a:r>
              <a:rPr lang="en-GB" sz="1600" b="0" i="1" dirty="0">
                <a:solidFill>
                  <a:schemeClr val="bg2">
                    <a:lumMod val="50000"/>
                  </a:schemeClr>
                </a:solidFill>
              </a:rPr>
              <a:t>MRV can help to guide national actions towards the global objective and enhance effective coordination of action and support</a:t>
            </a:r>
            <a:endParaRPr lang="es-MX" sz="1600" b="0" i="1" dirty="0">
              <a:solidFill>
                <a:schemeClr val="bg2">
                  <a:lumMod val="50000"/>
                </a:schemeClr>
              </a:solidFill>
            </a:endParaRPr>
          </a:p>
        </p:txBody>
      </p:sp>
      <p:sp>
        <p:nvSpPr>
          <p:cNvPr id="7" name="3 Marcador de contenido"/>
          <p:cNvSpPr txBox="1">
            <a:spLocks/>
          </p:cNvSpPr>
          <p:nvPr/>
        </p:nvSpPr>
        <p:spPr bwMode="auto">
          <a:xfrm>
            <a:off x="836400" y="3343350"/>
            <a:ext cx="5221500" cy="204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solidFill>
                  <a:srgbClr val="6E6452"/>
                </a:solidFill>
                <a:latin typeface="+mn-lt"/>
                <a:ea typeface="+mn-ea"/>
                <a:cs typeface="+mn-cs"/>
              </a:defRPr>
            </a:lvl1pPr>
            <a:lvl2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defRPr>
            </a:lvl2pPr>
            <a:lvl3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285750" indent="-285750">
              <a:buFont typeface="Arial" panose="020B0604020202020204" pitchFamily="34" charset="0"/>
              <a:buChar char="•"/>
              <a:defRPr/>
            </a:pPr>
            <a:r>
              <a:rPr lang="en-GB" b="0" kern="0" dirty="0" smtClean="0"/>
              <a:t>enable </a:t>
            </a:r>
            <a:r>
              <a:rPr lang="en-GB" b="1" kern="0" dirty="0" smtClean="0"/>
              <a:t>tracking progress </a:t>
            </a:r>
            <a:r>
              <a:rPr lang="en-GB" b="0" kern="0" dirty="0" smtClean="0"/>
              <a:t>towards our below 2°C objective, </a:t>
            </a:r>
          </a:p>
          <a:p>
            <a:pPr marL="285750" indent="-285750">
              <a:buFont typeface="Arial" panose="020B0604020202020204" pitchFamily="34" charset="0"/>
              <a:buChar char="•"/>
              <a:defRPr/>
            </a:pPr>
            <a:r>
              <a:rPr lang="en-GB" b="0" kern="0" dirty="0" smtClean="0"/>
              <a:t>ensure </a:t>
            </a:r>
            <a:r>
              <a:rPr lang="en-GB" b="1" kern="0" dirty="0" smtClean="0"/>
              <a:t>environmental integrity and sustainability</a:t>
            </a:r>
          </a:p>
          <a:p>
            <a:pPr marL="285750" indent="-285750">
              <a:buFont typeface="Arial" panose="020B0604020202020204" pitchFamily="34" charset="0"/>
              <a:buChar char="•"/>
              <a:defRPr/>
            </a:pPr>
            <a:r>
              <a:rPr lang="en-US" b="0" kern="0" dirty="0" smtClean="0"/>
              <a:t>promoting mutual confidence that all Parties are contributing their fair share </a:t>
            </a:r>
          </a:p>
          <a:p>
            <a:pPr marL="285750" indent="-285750">
              <a:buFont typeface="Arial" panose="020B0604020202020204" pitchFamily="34" charset="0"/>
              <a:buChar char="•"/>
              <a:defRPr/>
            </a:pPr>
            <a:r>
              <a:rPr lang="en-GB" b="0" kern="0" dirty="0" smtClean="0"/>
              <a:t>and avoid double counting. </a:t>
            </a:r>
          </a:p>
          <a:p>
            <a:pPr>
              <a:defRPr/>
            </a:pPr>
            <a:endParaRPr lang="en-GB" b="0" kern="0" dirty="0" smtClean="0"/>
          </a:p>
        </p:txBody>
      </p:sp>
    </p:spTree>
    <p:extLst>
      <p:ext uri="{BB962C8B-B14F-4D97-AF65-F5344CB8AC3E}">
        <p14:creationId xmlns:p14="http://schemas.microsoft.com/office/powerpoint/2010/main" val="184174600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64950" y="3464489"/>
            <a:ext cx="5716800" cy="2143050"/>
          </a:xfrm>
        </p:spPr>
        <p:txBody>
          <a:bodyPr/>
          <a:lstStyle/>
          <a:p>
            <a:pPr marL="266700" indent="-266700">
              <a:defRPr/>
            </a:pPr>
            <a:r>
              <a:rPr lang="en-US" b="1" dirty="0" smtClean="0"/>
              <a:t>MRV </a:t>
            </a:r>
            <a:r>
              <a:rPr lang="en-US" b="1" dirty="0"/>
              <a:t>provision for all Parties</a:t>
            </a:r>
          </a:p>
          <a:p>
            <a:pPr marL="285750" indent="-285750">
              <a:buFont typeface="Wingdings" panose="05000000000000000000" pitchFamily="2" charset="2"/>
              <a:buChar char="Ø"/>
              <a:defRPr/>
            </a:pPr>
            <a:r>
              <a:rPr lang="en-US" b="1" dirty="0"/>
              <a:t>M</a:t>
            </a:r>
            <a:r>
              <a:rPr lang="en-US" dirty="0"/>
              <a:t>: all Parties to establish domestic measuring systems</a:t>
            </a:r>
          </a:p>
          <a:p>
            <a:pPr marL="285750" indent="-285750">
              <a:buFont typeface="Wingdings" panose="05000000000000000000" pitchFamily="2" charset="2"/>
              <a:buChar char="Ø"/>
              <a:defRPr/>
            </a:pPr>
            <a:r>
              <a:rPr lang="en-US" b="1" dirty="0"/>
              <a:t>R</a:t>
            </a:r>
            <a:r>
              <a:rPr lang="en-US" dirty="0"/>
              <a:t>: all Parties to report on emissions and other information  </a:t>
            </a:r>
          </a:p>
          <a:p>
            <a:pPr marL="285750" indent="-285750">
              <a:buFont typeface="Wingdings" panose="05000000000000000000" pitchFamily="2" charset="2"/>
              <a:buChar char="Ø"/>
              <a:defRPr/>
            </a:pPr>
            <a:r>
              <a:rPr lang="en-US" b="1" dirty="0"/>
              <a:t>V</a:t>
            </a:r>
            <a:r>
              <a:rPr lang="en-US" dirty="0"/>
              <a:t>: all information provided subject to independent technical analysis </a:t>
            </a:r>
            <a:r>
              <a:rPr lang="en-US" dirty="0" smtClean="0"/>
              <a:t>and review</a:t>
            </a:r>
            <a:r>
              <a:rPr lang="en-US" dirty="0"/>
              <a:t>. </a:t>
            </a:r>
          </a:p>
          <a:p>
            <a:endParaRPr lang="en-GB" dirty="0"/>
          </a:p>
          <a:p>
            <a:endParaRPr lang="es-MX" dirty="0"/>
          </a:p>
        </p:txBody>
      </p:sp>
      <p:sp>
        <p:nvSpPr>
          <p:cNvPr id="5" name="4 Título"/>
          <p:cNvSpPr>
            <a:spLocks noGrp="1"/>
          </p:cNvSpPr>
          <p:nvPr>
            <p:ph type="title"/>
          </p:nvPr>
        </p:nvSpPr>
        <p:spPr>
          <a:xfrm>
            <a:off x="626850" y="1368900"/>
            <a:ext cx="7776000" cy="617928"/>
          </a:xfrm>
        </p:spPr>
        <p:txBody>
          <a:bodyPr/>
          <a:lstStyle/>
          <a:p>
            <a:r>
              <a:rPr lang="de-DE" b="1" dirty="0">
                <a:solidFill>
                  <a:srgbClr val="C00000"/>
                </a:solidFill>
              </a:rPr>
              <a:t>Aspired MRV in the 2015 </a:t>
            </a:r>
            <a:r>
              <a:rPr lang="de-DE" b="1" dirty="0" smtClean="0">
                <a:solidFill>
                  <a:srgbClr val="C00000"/>
                </a:solidFill>
              </a:rPr>
              <a:t>agreement </a:t>
            </a:r>
            <a:r>
              <a:rPr lang="de-DE" dirty="0" smtClean="0">
                <a:solidFill>
                  <a:srgbClr val="C00000"/>
                </a:solidFill>
              </a:rPr>
              <a:t>(2/2)</a:t>
            </a:r>
            <a:endParaRPr lang="es-MX" dirty="0"/>
          </a:p>
        </p:txBody>
      </p:sp>
      <p:sp>
        <p:nvSpPr>
          <p:cNvPr id="6" name="5 Rectángulo"/>
          <p:cNvSpPr/>
          <p:nvPr/>
        </p:nvSpPr>
        <p:spPr>
          <a:xfrm>
            <a:off x="6286499" y="3410152"/>
            <a:ext cx="2693727" cy="2677656"/>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sz="1400" i="1" dirty="0">
                <a:solidFill>
                  <a:schemeClr val="bg2">
                    <a:lumMod val="50000"/>
                  </a:schemeClr>
                </a:solidFill>
              </a:rPr>
              <a:t>Agreeing</a:t>
            </a:r>
            <a:r>
              <a:rPr lang="en-GB" sz="1400" b="0" i="1" dirty="0">
                <a:solidFill>
                  <a:schemeClr val="bg2">
                    <a:lumMod val="50000"/>
                  </a:schemeClr>
                </a:solidFill>
              </a:rPr>
              <a:t> such rules </a:t>
            </a:r>
            <a:r>
              <a:rPr lang="en-GB" sz="1400" i="1" dirty="0">
                <a:solidFill>
                  <a:schemeClr val="bg2">
                    <a:lumMod val="50000"/>
                  </a:schemeClr>
                </a:solidFill>
              </a:rPr>
              <a:t>up-front</a:t>
            </a:r>
            <a:r>
              <a:rPr lang="en-GB" sz="1400" b="0" i="1" dirty="0">
                <a:solidFill>
                  <a:schemeClr val="bg2">
                    <a:lumMod val="50000"/>
                  </a:schemeClr>
                </a:solidFill>
              </a:rPr>
              <a:t> will provide greater clarity to countries on how ambitious their contributions can be and if pledged mitigation actions are effective and </a:t>
            </a:r>
            <a:r>
              <a:rPr lang="en-GB" sz="1400" b="0" i="1" dirty="0" smtClean="0">
                <a:solidFill>
                  <a:schemeClr val="bg2">
                    <a:lumMod val="50000"/>
                  </a:schemeClr>
                </a:solidFill>
              </a:rPr>
              <a:t>sufficient </a:t>
            </a:r>
            <a:r>
              <a:rPr lang="en-GB" sz="1400" b="0" i="1" dirty="0">
                <a:solidFill>
                  <a:schemeClr val="bg2">
                    <a:lumMod val="50000"/>
                  </a:schemeClr>
                </a:solidFill>
              </a:rPr>
              <a:t>thereby </a:t>
            </a:r>
            <a:r>
              <a:rPr lang="en-GB" sz="1400" i="1" dirty="0">
                <a:solidFill>
                  <a:schemeClr val="bg2">
                    <a:lumMod val="50000"/>
                  </a:schemeClr>
                </a:solidFill>
              </a:rPr>
              <a:t>promote transparency and trus</a:t>
            </a:r>
            <a:r>
              <a:rPr lang="en-GB" sz="1400" b="0" i="1" dirty="0">
                <a:solidFill>
                  <a:schemeClr val="bg2">
                    <a:lumMod val="50000"/>
                  </a:schemeClr>
                </a:solidFill>
              </a:rPr>
              <a:t>t in the international framework, and is a prerequisite</a:t>
            </a:r>
            <a:r>
              <a:rPr lang="en-GB" sz="1400" i="1" dirty="0">
                <a:solidFill>
                  <a:schemeClr val="bg2">
                    <a:lumMod val="50000"/>
                  </a:schemeClr>
                </a:solidFill>
              </a:rPr>
              <a:t> to enable</a:t>
            </a:r>
            <a:r>
              <a:rPr lang="en-GB" sz="1400" b="0" i="1" dirty="0">
                <a:solidFill>
                  <a:schemeClr val="bg2">
                    <a:lumMod val="50000"/>
                  </a:schemeClr>
                </a:solidFill>
              </a:rPr>
              <a:t> the use of </a:t>
            </a:r>
            <a:r>
              <a:rPr lang="en-GB" sz="1400" i="1" dirty="0">
                <a:solidFill>
                  <a:schemeClr val="bg2">
                    <a:lumMod val="50000"/>
                  </a:schemeClr>
                </a:solidFill>
              </a:rPr>
              <a:t>market mechanisms </a:t>
            </a:r>
            <a:r>
              <a:rPr lang="en-GB" sz="1400" b="0" i="1" dirty="0">
                <a:solidFill>
                  <a:schemeClr val="bg2">
                    <a:lumMod val="50000"/>
                  </a:schemeClr>
                </a:solidFill>
              </a:rPr>
              <a:t>to meet commitments. </a:t>
            </a:r>
            <a:endParaRPr lang="de-DE" sz="1400" b="0" i="1" dirty="0">
              <a:solidFill>
                <a:schemeClr val="bg2">
                  <a:lumMod val="50000"/>
                </a:schemeClr>
              </a:solidFill>
            </a:endParaRPr>
          </a:p>
        </p:txBody>
      </p:sp>
      <p:sp>
        <p:nvSpPr>
          <p:cNvPr id="8" name="3 Marcador de contenido"/>
          <p:cNvSpPr txBox="1">
            <a:spLocks/>
          </p:cNvSpPr>
          <p:nvPr/>
        </p:nvSpPr>
        <p:spPr bwMode="auto">
          <a:xfrm>
            <a:off x="731625" y="2129584"/>
            <a:ext cx="7926600" cy="13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solidFill>
                  <a:srgbClr val="6E6452"/>
                </a:solidFill>
                <a:latin typeface="+mn-lt"/>
                <a:ea typeface="+mn-ea"/>
                <a:cs typeface="+mn-cs"/>
              </a:defRPr>
            </a:lvl1pPr>
            <a:lvl2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defRPr>
            </a:lvl2pPr>
            <a:lvl3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a:defRPr/>
            </a:pPr>
            <a:r>
              <a:rPr lang="en-US" b="0" kern="0" dirty="0" smtClean="0"/>
              <a:t>MRV requirements will </a:t>
            </a:r>
            <a:r>
              <a:rPr lang="en-US" b="1" kern="0" dirty="0" smtClean="0"/>
              <a:t>build on</a:t>
            </a:r>
            <a:r>
              <a:rPr lang="en-US" b="0" kern="0" dirty="0" smtClean="0"/>
              <a:t> the MRV framework in the existing regime</a:t>
            </a:r>
          </a:p>
          <a:p>
            <a:pPr>
              <a:defRPr/>
            </a:pPr>
            <a:r>
              <a:rPr lang="en-US" b="0" kern="0" dirty="0" smtClean="0"/>
              <a:t>Will take into account </a:t>
            </a:r>
            <a:r>
              <a:rPr lang="en-US" b="1" kern="0" dirty="0" smtClean="0"/>
              <a:t>lessons learned</a:t>
            </a:r>
            <a:r>
              <a:rPr lang="en-US" b="0" kern="0" dirty="0" smtClean="0"/>
              <a:t> and </a:t>
            </a:r>
            <a:r>
              <a:rPr lang="en-US" b="1" kern="0" dirty="0" smtClean="0"/>
              <a:t>experiences</a:t>
            </a:r>
            <a:r>
              <a:rPr lang="en-US" b="0" kern="0" dirty="0" smtClean="0"/>
              <a:t> from the implementation of the current MRV framework until 2020 </a:t>
            </a:r>
          </a:p>
          <a:p>
            <a:endParaRPr lang="en-GB" b="0" kern="0" dirty="0" smtClean="0"/>
          </a:p>
          <a:p>
            <a:endParaRPr lang="en-GB" b="0" kern="0" dirty="0" smtClean="0"/>
          </a:p>
          <a:p>
            <a:endParaRPr lang="es-MX" b="0" kern="0" dirty="0"/>
          </a:p>
        </p:txBody>
      </p:sp>
    </p:spTree>
    <p:extLst>
      <p:ext uri="{BB962C8B-B14F-4D97-AF65-F5344CB8AC3E}">
        <p14:creationId xmlns:p14="http://schemas.microsoft.com/office/powerpoint/2010/main" val="255334530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p:txBody>
          <a:bodyPr/>
          <a:lstStyle/>
          <a:p>
            <a:pPr marL="285750" indent="-285750">
              <a:buFont typeface="Courier New" panose="02070309020205020404" pitchFamily="49" charset="0"/>
              <a:buChar char="o"/>
            </a:pPr>
            <a:r>
              <a:rPr lang="de-DE" dirty="0"/>
              <a:t>A transformation of the needed dimension has never been implemented so far, let alone in the required time frame</a:t>
            </a:r>
          </a:p>
          <a:p>
            <a:pPr marL="285750" indent="-285750">
              <a:buFont typeface="Courier New" panose="02070309020205020404" pitchFamily="49" charset="0"/>
              <a:buChar char="o"/>
            </a:pPr>
            <a:r>
              <a:rPr lang="de-DE" dirty="0"/>
              <a:t>Nobody knows how to do </a:t>
            </a:r>
            <a:r>
              <a:rPr lang="de-DE" dirty="0" smtClean="0"/>
              <a:t>that</a:t>
            </a:r>
            <a:endParaRPr lang="de-DE" dirty="0"/>
          </a:p>
          <a:p>
            <a:pPr lvl="2">
              <a:buClr>
                <a:srgbClr val="C00000"/>
              </a:buClr>
              <a:buFont typeface="Wingdings" pitchFamily="2" charset="2"/>
              <a:buChar char="Ø"/>
            </a:pPr>
            <a:r>
              <a:rPr lang="de-DE" dirty="0"/>
              <a:t>Training courses for National Authorities, NAMA coordinating entities, NAMA developers</a:t>
            </a:r>
          </a:p>
          <a:p>
            <a:pPr lvl="2">
              <a:buClr>
                <a:srgbClr val="C00000"/>
              </a:buClr>
              <a:buFont typeface="Wingdings" pitchFamily="2" charset="2"/>
              <a:buChar char="Ø"/>
            </a:pPr>
            <a:r>
              <a:rPr lang="de-DE" dirty="0"/>
              <a:t>Funds to structure a domestic MRV system</a:t>
            </a:r>
          </a:p>
          <a:p>
            <a:pPr lvl="2">
              <a:buClr>
                <a:srgbClr val="C00000"/>
              </a:buClr>
              <a:buFont typeface="Wingdings" pitchFamily="2" charset="2"/>
              <a:buChar char="Ø"/>
            </a:pPr>
            <a:r>
              <a:rPr lang="de-DE" dirty="0" smtClean="0"/>
              <a:t>New methodologies for measurement and management must be developed </a:t>
            </a:r>
            <a:r>
              <a:rPr lang="de-DE" dirty="0" smtClean="0">
                <a:solidFill>
                  <a:srgbClr val="C00000"/>
                </a:solidFill>
                <a:latin typeface="Calibri"/>
              </a:rPr>
              <a:t>→</a:t>
            </a:r>
            <a:r>
              <a:rPr lang="de-DE" dirty="0" smtClean="0"/>
              <a:t> MRV Tool </a:t>
            </a:r>
          </a:p>
          <a:p>
            <a:endParaRPr lang="de-DE" dirty="0" smtClean="0"/>
          </a:p>
          <a:p>
            <a:endParaRPr lang="de-DE" dirty="0"/>
          </a:p>
          <a:p>
            <a:endParaRPr lang="de-DE" dirty="0" smtClean="0"/>
          </a:p>
          <a:p>
            <a:endParaRPr lang="es-MX" dirty="0"/>
          </a:p>
        </p:txBody>
      </p:sp>
      <p:sp>
        <p:nvSpPr>
          <p:cNvPr id="5" name="4 Título"/>
          <p:cNvSpPr>
            <a:spLocks noGrp="1"/>
          </p:cNvSpPr>
          <p:nvPr>
            <p:ph type="title"/>
          </p:nvPr>
        </p:nvSpPr>
        <p:spPr/>
        <p:txBody>
          <a:bodyPr/>
          <a:lstStyle/>
          <a:p>
            <a:r>
              <a:rPr lang="es-MX" b="1" dirty="0" err="1" smtClean="0">
                <a:solidFill>
                  <a:schemeClr val="accent1"/>
                </a:solidFill>
              </a:rPr>
              <a:t>Challenges</a:t>
            </a:r>
            <a:r>
              <a:rPr lang="es-MX" b="1" dirty="0" smtClean="0">
                <a:solidFill>
                  <a:schemeClr val="accent1"/>
                </a:solidFill>
              </a:rPr>
              <a:t> </a:t>
            </a:r>
            <a:r>
              <a:rPr lang="es-MX" b="1" dirty="0" err="1" smtClean="0">
                <a:solidFill>
                  <a:schemeClr val="accent1"/>
                </a:solidFill>
              </a:rPr>
              <a:t>for</a:t>
            </a:r>
            <a:r>
              <a:rPr lang="es-MX" b="1" dirty="0" smtClean="0">
                <a:solidFill>
                  <a:schemeClr val="accent1"/>
                </a:solidFill>
              </a:rPr>
              <a:t> MRV </a:t>
            </a:r>
            <a:r>
              <a:rPr lang="es-MX" b="1" dirty="0" err="1" smtClean="0">
                <a:solidFill>
                  <a:schemeClr val="accent1"/>
                </a:solidFill>
              </a:rPr>
              <a:t>today</a:t>
            </a:r>
            <a:r>
              <a:rPr lang="es-MX" b="1" dirty="0" smtClean="0">
                <a:solidFill>
                  <a:schemeClr val="accent1"/>
                </a:solidFill>
              </a:rPr>
              <a:t>…</a:t>
            </a:r>
            <a:endParaRPr lang="es-MX" dirty="0"/>
          </a:p>
        </p:txBody>
      </p:sp>
    </p:spTree>
    <p:extLst>
      <p:ext uri="{BB962C8B-B14F-4D97-AF65-F5344CB8AC3E}">
        <p14:creationId xmlns:p14="http://schemas.microsoft.com/office/powerpoint/2010/main" val="68740051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p:txBody>
          <a:bodyPr/>
          <a:lstStyle/>
          <a:p>
            <a:r>
              <a:rPr lang="en-GB" b="1" u="sng" dirty="0"/>
              <a:t>Bicycle </a:t>
            </a:r>
            <a:r>
              <a:rPr lang="en-GB" b="1" u="sng" dirty="0" smtClean="0"/>
              <a:t>Shower</a:t>
            </a:r>
            <a:endParaRPr lang="en-GB" b="1" dirty="0" smtClean="0"/>
          </a:p>
          <a:p>
            <a:endParaRPr lang="en-GB" dirty="0"/>
          </a:p>
          <a:p>
            <a:r>
              <a:rPr lang="en-GB" dirty="0" smtClean="0"/>
              <a:t>Watch video </a:t>
            </a:r>
            <a:r>
              <a:rPr lang="en-GB" dirty="0"/>
              <a:t>clip – </a:t>
            </a:r>
            <a:r>
              <a:rPr lang="en-GB" dirty="0">
                <a:hlinkClick r:id="rId3"/>
              </a:rPr>
              <a:t>http://</a:t>
            </a:r>
            <a:r>
              <a:rPr lang="en-GB" dirty="0" smtClean="0">
                <a:hlinkClick r:id="rId3"/>
              </a:rPr>
              <a:t>www.youtube.com/watch?v=C93cL_zDVIM</a:t>
            </a:r>
            <a:endParaRPr lang="es-MX" dirty="0" smtClean="0"/>
          </a:p>
          <a:p>
            <a:endParaRPr lang="es-MX" dirty="0"/>
          </a:p>
          <a:p>
            <a:pPr marL="342900" indent="-342900">
              <a:buFont typeface="Wingdings" panose="05000000000000000000" pitchFamily="2" charset="2"/>
              <a:buChar char="Ø"/>
            </a:pPr>
            <a:r>
              <a:rPr lang="en-GB" sz="2000" b="1" dirty="0"/>
              <a:t>W</a:t>
            </a:r>
            <a:r>
              <a:rPr lang="en-GB" sz="2000" b="1" dirty="0" smtClean="0"/>
              <a:t>hat do you think about the </a:t>
            </a:r>
            <a:r>
              <a:rPr lang="en-GB" sz="2000" b="1" dirty="0"/>
              <a:t>clip and what </a:t>
            </a:r>
            <a:r>
              <a:rPr lang="en-GB" sz="2000" b="1" dirty="0" smtClean="0"/>
              <a:t>it </a:t>
            </a:r>
            <a:r>
              <a:rPr lang="en-GB" sz="2000" b="1" dirty="0"/>
              <a:t>might mean in the context of </a:t>
            </a:r>
            <a:r>
              <a:rPr lang="en-GB" sz="2000" b="1" dirty="0" smtClean="0"/>
              <a:t>MRV? </a:t>
            </a:r>
            <a:endParaRPr lang="es-MX" sz="2000" b="1" dirty="0"/>
          </a:p>
        </p:txBody>
      </p:sp>
      <p:sp>
        <p:nvSpPr>
          <p:cNvPr id="5" name="4 Título"/>
          <p:cNvSpPr>
            <a:spLocks noGrp="1"/>
          </p:cNvSpPr>
          <p:nvPr>
            <p:ph type="title"/>
          </p:nvPr>
        </p:nvSpPr>
        <p:spPr/>
        <p:txBody>
          <a:bodyPr/>
          <a:lstStyle/>
          <a:p>
            <a:r>
              <a:rPr lang="en-GB" b="1" dirty="0">
                <a:solidFill>
                  <a:srgbClr val="C00000"/>
                </a:solidFill>
              </a:rPr>
              <a:t>Exercise 2 – </a:t>
            </a:r>
            <a:r>
              <a:rPr lang="en-GB" b="1" dirty="0" smtClean="0">
                <a:solidFill>
                  <a:srgbClr val="C00000"/>
                </a:solidFill>
              </a:rPr>
              <a:t>Importance </a:t>
            </a:r>
            <a:r>
              <a:rPr lang="en-GB" b="1" dirty="0">
                <a:solidFill>
                  <a:srgbClr val="C00000"/>
                </a:solidFill>
              </a:rPr>
              <a:t>of seeing the bigger picture</a:t>
            </a:r>
            <a:endParaRPr lang="es-MX" b="1" dirty="0">
              <a:solidFill>
                <a:srgbClr val="C00000"/>
              </a:solidFill>
            </a:endParaRPr>
          </a:p>
        </p:txBody>
      </p:sp>
      <p:pic>
        <p:nvPicPr>
          <p:cNvPr id="6" name="Picture 2" descr="C:\Users\ecastro\AppData\Local\Microsoft\Windows\Temporary Internet Files\Content.IE5\ZAM48TDS\MP90043095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12738" y="5374237"/>
            <a:ext cx="831262" cy="1131931"/>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7330968" y="5775728"/>
            <a:ext cx="1186724" cy="430887"/>
          </a:xfrm>
          <a:prstGeom prst="rect">
            <a:avLst/>
          </a:prstGeom>
          <a:noFill/>
        </p:spPr>
        <p:txBody>
          <a:bodyPr wrap="square" rtlCol="0">
            <a:spAutoFit/>
          </a:bodyPr>
          <a:lstStyle/>
          <a:p>
            <a:r>
              <a:rPr lang="es-MX" b="0" dirty="0" smtClean="0"/>
              <a:t>15 min</a:t>
            </a:r>
            <a:endParaRPr lang="es-MX" b="0" dirty="0"/>
          </a:p>
        </p:txBody>
      </p:sp>
    </p:spTree>
    <p:extLst>
      <p:ext uri="{BB962C8B-B14F-4D97-AF65-F5344CB8AC3E}">
        <p14:creationId xmlns:p14="http://schemas.microsoft.com/office/powerpoint/2010/main" val="89689157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ChangeArrowheads="1"/>
          </p:cNvSpPr>
          <p:nvPr/>
        </p:nvSpPr>
        <p:spPr bwMode="auto">
          <a:xfrm>
            <a:off x="1536700" y="2214563"/>
            <a:ext cx="7610475" cy="1122362"/>
          </a:xfrm>
          <a:prstGeom prst="rect">
            <a:avLst/>
          </a:prstGeom>
          <a:solidFill>
            <a:schemeClr val="bg2">
              <a:lumMod val="75000"/>
            </a:schemeClr>
          </a:solidFill>
          <a:ln w="9525">
            <a:noFill/>
            <a:miter lim="800000"/>
            <a:headEnd/>
            <a:tailEnd/>
          </a:ln>
        </p:spPr>
        <p:txBody>
          <a:bodyPr wrap="none" anchor="ctr"/>
          <a:lstStyle/>
          <a:p>
            <a:pPr>
              <a:defRPr/>
            </a:pPr>
            <a:endParaRPr lang="es-ES"/>
          </a:p>
        </p:txBody>
      </p:sp>
      <p:sp>
        <p:nvSpPr>
          <p:cNvPr id="24579" name="Text Box 4"/>
          <p:cNvSpPr txBox="1">
            <a:spLocks noChangeArrowheads="1"/>
          </p:cNvSpPr>
          <p:nvPr/>
        </p:nvSpPr>
        <p:spPr bwMode="auto">
          <a:xfrm>
            <a:off x="0" y="895668"/>
            <a:ext cx="245427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en-GB" sz="30000" dirty="0">
                <a:solidFill>
                  <a:srgbClr val="C80F0F"/>
                </a:solidFill>
              </a:rPr>
              <a:t>2</a:t>
            </a:r>
          </a:p>
        </p:txBody>
      </p:sp>
      <p:sp>
        <p:nvSpPr>
          <p:cNvPr id="16388" name="Rectangle 5"/>
          <p:cNvSpPr>
            <a:spLocks noGrp="1" noChangeArrowheads="1"/>
          </p:cNvSpPr>
          <p:nvPr>
            <p:ph idx="1"/>
          </p:nvPr>
        </p:nvSpPr>
        <p:spPr>
          <a:xfrm>
            <a:off x="2244725" y="2211388"/>
            <a:ext cx="6384925" cy="1039812"/>
          </a:xfrm>
        </p:spPr>
        <p:txBody>
          <a:bodyPr/>
          <a:lstStyle/>
          <a:p>
            <a:pPr marL="542925" indent="-542925" eaLnBrk="1" hangingPunct="1">
              <a:spcBef>
                <a:spcPts val="700"/>
              </a:spcBef>
              <a:spcAft>
                <a:spcPts val="600"/>
              </a:spcAft>
              <a:buClr>
                <a:srgbClr val="999999"/>
              </a:buClr>
              <a:buFont typeface="Wingdings" pitchFamily="2" charset="2"/>
              <a:buNone/>
              <a:tabLst>
                <a:tab pos="542925" algn="l"/>
              </a:tabLst>
              <a:defRPr/>
            </a:pPr>
            <a:r>
              <a:rPr lang="es-MX" sz="2600" dirty="0" smtClean="0">
                <a:solidFill>
                  <a:schemeClr val="bg1"/>
                </a:solidFill>
              </a:rPr>
              <a:t>MRV </a:t>
            </a:r>
            <a:r>
              <a:rPr lang="es-MX" sz="2600" dirty="0" err="1" smtClean="0">
                <a:solidFill>
                  <a:schemeClr val="bg1"/>
                </a:solidFill>
              </a:rPr>
              <a:t>Tool</a:t>
            </a:r>
            <a:r>
              <a:rPr lang="es-MX" sz="2600" dirty="0" smtClean="0">
                <a:solidFill>
                  <a:schemeClr val="bg1"/>
                </a:solidFill>
              </a:rPr>
              <a:t> </a:t>
            </a:r>
            <a:r>
              <a:rPr lang="es-MX" sz="2600" dirty="0" err="1" smtClean="0">
                <a:solidFill>
                  <a:schemeClr val="bg1"/>
                </a:solidFill>
              </a:rPr>
              <a:t>Overview</a:t>
            </a:r>
            <a:r>
              <a:rPr lang="es-MX" sz="2600" dirty="0" smtClean="0">
                <a:solidFill>
                  <a:schemeClr val="bg2">
                    <a:lumMod val="50000"/>
                  </a:schemeClr>
                </a:solidFill>
              </a:rPr>
              <a:t/>
            </a:r>
            <a:br>
              <a:rPr lang="es-MX" sz="2600" dirty="0" smtClean="0">
                <a:solidFill>
                  <a:schemeClr val="bg2">
                    <a:lumMod val="50000"/>
                  </a:schemeClr>
                </a:solidFill>
              </a:rPr>
            </a:br>
            <a:endParaRPr lang="es-MX" dirty="0" smtClean="0">
              <a:solidFill>
                <a:schemeClr val="bg2">
                  <a:lumMod val="50000"/>
                </a:schemeClr>
              </a:solidFill>
            </a:endParaRPr>
          </a:p>
        </p:txBody>
      </p:sp>
      <p:sp>
        <p:nvSpPr>
          <p:cNvPr id="24581" name="Rectangle 6"/>
          <p:cNvSpPr>
            <a:spLocks noChangeArrowheads="1"/>
          </p:cNvSpPr>
          <p:nvPr/>
        </p:nvSpPr>
        <p:spPr bwMode="auto">
          <a:xfrm>
            <a:off x="977900" y="5344478"/>
            <a:ext cx="7970838" cy="137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42925" indent="-542925">
              <a:spcBef>
                <a:spcPts val="700"/>
              </a:spcBef>
              <a:spcAft>
                <a:spcPts val="600"/>
              </a:spcAft>
              <a:buClr>
                <a:srgbClr val="999999"/>
              </a:buClr>
              <a:tabLst>
                <a:tab pos="542925" algn="l"/>
              </a:tabLst>
            </a:pPr>
            <a:r>
              <a:rPr lang="es-MX" sz="1800" b="0" dirty="0">
                <a:solidFill>
                  <a:schemeClr val="bg2">
                    <a:lumMod val="50000"/>
                  </a:schemeClr>
                </a:solidFill>
                <a:cs typeface="Arial" charset="0"/>
              </a:rPr>
              <a:t>3. </a:t>
            </a:r>
            <a:r>
              <a:rPr lang="es-MX" sz="2000" dirty="0">
                <a:solidFill>
                  <a:schemeClr val="bg2">
                    <a:lumMod val="50000"/>
                  </a:schemeClr>
                </a:solidFill>
                <a:cs typeface="Arial" charset="0"/>
              </a:rPr>
              <a:t>	</a:t>
            </a:r>
            <a:r>
              <a:rPr lang="es-MX" sz="1800" dirty="0">
                <a:solidFill>
                  <a:schemeClr val="bg2">
                    <a:lumMod val="50000"/>
                  </a:schemeClr>
                </a:solidFill>
                <a:cs typeface="Arial" charset="0"/>
              </a:rPr>
              <a:t>	</a:t>
            </a:r>
            <a:r>
              <a:rPr lang="es-MX" sz="1800" b="0" dirty="0" smtClean="0">
                <a:solidFill>
                  <a:schemeClr val="bg2">
                    <a:lumMod val="50000"/>
                  </a:schemeClr>
                </a:solidFill>
                <a:cs typeface="Arial" charset="0"/>
              </a:rPr>
              <a:t>MRV </a:t>
            </a:r>
            <a:r>
              <a:rPr lang="es-MX" sz="1800" b="0" dirty="0" err="1" smtClean="0">
                <a:solidFill>
                  <a:schemeClr val="bg2">
                    <a:lumMod val="50000"/>
                  </a:schemeClr>
                </a:solidFill>
                <a:cs typeface="Arial" charset="0"/>
              </a:rPr>
              <a:t>Tool</a:t>
            </a:r>
            <a:r>
              <a:rPr lang="es-MX" sz="1800" b="0" dirty="0" smtClean="0">
                <a:solidFill>
                  <a:schemeClr val="bg2">
                    <a:lumMod val="50000"/>
                  </a:schemeClr>
                </a:solidFill>
                <a:cs typeface="Arial" charset="0"/>
              </a:rPr>
              <a:t> </a:t>
            </a:r>
            <a:r>
              <a:rPr lang="es-MX" sz="1800" b="0" dirty="0" err="1" smtClean="0">
                <a:solidFill>
                  <a:schemeClr val="bg2">
                    <a:lumMod val="50000"/>
                  </a:schemeClr>
                </a:solidFill>
                <a:cs typeface="Arial" charset="0"/>
              </a:rPr>
              <a:t>for</a:t>
            </a:r>
            <a:r>
              <a:rPr lang="es-MX" sz="1800" b="0" dirty="0" smtClean="0">
                <a:solidFill>
                  <a:schemeClr val="bg2">
                    <a:lumMod val="50000"/>
                  </a:schemeClr>
                </a:solidFill>
                <a:cs typeface="Arial" charset="0"/>
              </a:rPr>
              <a:t> </a:t>
            </a:r>
            <a:r>
              <a:rPr lang="es-MX" sz="1800" b="0" dirty="0" err="1" smtClean="0">
                <a:solidFill>
                  <a:schemeClr val="bg2">
                    <a:lumMod val="50000"/>
                  </a:schemeClr>
                </a:solidFill>
                <a:cs typeface="Arial" charset="0"/>
              </a:rPr>
              <a:t>NAMAs</a:t>
            </a:r>
            <a:endParaRPr lang="es-MX" sz="1800" b="0" dirty="0">
              <a:solidFill>
                <a:schemeClr val="bg2">
                  <a:lumMod val="50000"/>
                </a:schemeClr>
              </a:solidFill>
              <a:cs typeface="Arial" charset="0"/>
            </a:endParaRPr>
          </a:p>
          <a:p>
            <a:pPr marL="542925" indent="-542925">
              <a:spcBef>
                <a:spcPts val="700"/>
              </a:spcBef>
              <a:spcAft>
                <a:spcPts val="600"/>
              </a:spcAft>
              <a:buClr>
                <a:srgbClr val="999999"/>
              </a:buClr>
              <a:tabLst>
                <a:tab pos="542925" algn="l"/>
              </a:tabLst>
            </a:pPr>
            <a:r>
              <a:rPr lang="es-MX" sz="2000" b="0" dirty="0">
                <a:solidFill>
                  <a:srgbClr val="939393"/>
                </a:solidFill>
                <a:cs typeface="Arial" charset="0"/>
              </a:rPr>
              <a:t/>
            </a:r>
            <a:br>
              <a:rPr lang="es-MX" sz="2000" b="0" dirty="0">
                <a:solidFill>
                  <a:srgbClr val="939393"/>
                </a:solidFill>
                <a:cs typeface="Arial" charset="0"/>
              </a:rPr>
            </a:br>
            <a:r>
              <a:rPr lang="es-MX" sz="2000" b="0" dirty="0">
                <a:solidFill>
                  <a:srgbClr val="939393"/>
                </a:solidFill>
                <a:cs typeface="Arial" charset="0"/>
              </a:rPr>
              <a:t>		</a:t>
            </a:r>
            <a:endParaRPr lang="es-ES" sz="2000" b="0" dirty="0">
              <a:solidFill>
                <a:srgbClr val="FF3300"/>
              </a:solidFill>
              <a:cs typeface="Arial" charset="0"/>
            </a:endParaRPr>
          </a:p>
          <a:p>
            <a:pPr marL="542925" indent="-542925">
              <a:spcBef>
                <a:spcPts val="700"/>
              </a:spcBef>
              <a:spcAft>
                <a:spcPts val="600"/>
              </a:spcAft>
              <a:buClr>
                <a:srgbClr val="999999"/>
              </a:buClr>
              <a:tabLst>
                <a:tab pos="542925" algn="l"/>
              </a:tabLst>
            </a:pPr>
            <a:endParaRPr lang="es-ES" sz="2000" b="0" dirty="0">
              <a:solidFill>
                <a:srgbClr val="FF3300"/>
              </a:solidFill>
              <a:cs typeface="Arial" charset="0"/>
            </a:endParaRPr>
          </a:p>
        </p:txBody>
      </p:sp>
      <p:sp>
        <p:nvSpPr>
          <p:cNvPr id="16390" name="Rectangle 7"/>
          <p:cNvSpPr>
            <a:spLocks noChangeArrowheads="1"/>
          </p:cNvSpPr>
          <p:nvPr/>
        </p:nvSpPr>
        <p:spPr bwMode="auto">
          <a:xfrm>
            <a:off x="977900" y="1395413"/>
            <a:ext cx="7202488" cy="476250"/>
          </a:xfrm>
          <a:prstGeom prst="rect">
            <a:avLst/>
          </a:prstGeom>
          <a:noFill/>
          <a:ln w="9525">
            <a:noFill/>
            <a:miter lim="800000"/>
            <a:headEnd/>
            <a:tailEnd/>
          </a:ln>
        </p:spPr>
        <p:txBody>
          <a:bodyPr/>
          <a:lstStyle/>
          <a:p>
            <a:pPr>
              <a:buFont typeface="Wingdings" pitchFamily="2" charset="2"/>
              <a:buNone/>
              <a:defRPr/>
            </a:pPr>
            <a:r>
              <a:rPr lang="es-MX" sz="1800" b="0" dirty="0">
                <a:solidFill>
                  <a:schemeClr val="bg2">
                    <a:lumMod val="50000"/>
                  </a:schemeClr>
                </a:solidFill>
              </a:rPr>
              <a:t>1.</a:t>
            </a:r>
            <a:r>
              <a:rPr lang="es-MX" sz="2000" dirty="0">
                <a:solidFill>
                  <a:schemeClr val="bg2">
                    <a:lumMod val="50000"/>
                  </a:schemeClr>
                </a:solidFill>
              </a:rPr>
              <a:t>	</a:t>
            </a:r>
            <a:r>
              <a:rPr lang="es-MX" sz="1800" b="0" dirty="0" err="1" smtClean="0">
                <a:solidFill>
                  <a:schemeClr val="bg2">
                    <a:lumMod val="50000"/>
                  </a:schemeClr>
                </a:solidFill>
              </a:rPr>
              <a:t>Introduction</a:t>
            </a:r>
            <a:r>
              <a:rPr lang="es-MX" sz="1800" b="0" dirty="0" smtClean="0">
                <a:solidFill>
                  <a:schemeClr val="bg2">
                    <a:lumMod val="50000"/>
                  </a:schemeClr>
                </a:solidFill>
              </a:rPr>
              <a:t>     MRV </a:t>
            </a:r>
            <a:r>
              <a:rPr lang="es-MX" sz="1800" b="0" dirty="0" err="1" smtClean="0">
                <a:solidFill>
                  <a:schemeClr val="bg2">
                    <a:lumMod val="50000"/>
                  </a:schemeClr>
                </a:solidFill>
              </a:rPr>
              <a:t>Background</a:t>
            </a:r>
            <a:endParaRPr lang="es-ES" sz="1800" b="0" dirty="0">
              <a:solidFill>
                <a:schemeClr val="bg2">
                  <a:lumMod val="50000"/>
                </a:schemeClr>
              </a:solidFill>
            </a:endParaRPr>
          </a:p>
        </p:txBody>
      </p:sp>
    </p:spTree>
    <p:extLst>
      <p:ext uri="{BB962C8B-B14F-4D97-AF65-F5344CB8AC3E}">
        <p14:creationId xmlns:p14="http://schemas.microsoft.com/office/powerpoint/2010/main" val="389773767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dirty="0"/>
          </a:p>
        </p:txBody>
      </p:sp>
      <p:sp>
        <p:nvSpPr>
          <p:cNvPr id="4" name="3 Marcador de contenido"/>
          <p:cNvSpPr>
            <a:spLocks noGrp="1"/>
          </p:cNvSpPr>
          <p:nvPr>
            <p:ph idx="1"/>
          </p:nvPr>
        </p:nvSpPr>
        <p:spPr>
          <a:xfrm>
            <a:off x="703050" y="2012545"/>
            <a:ext cx="6003872" cy="2388401"/>
          </a:xfrm>
        </p:spPr>
        <p:txBody>
          <a:bodyPr/>
          <a:lstStyle/>
          <a:p>
            <a:pPr marL="285750" indent="-285750">
              <a:buFont typeface="Arial" panose="020B0604020202020204" pitchFamily="34" charset="0"/>
              <a:buChar char="•"/>
            </a:pPr>
            <a:r>
              <a:rPr lang="en-US" b="1" dirty="0" smtClean="0">
                <a:solidFill>
                  <a:schemeClr val="tx2"/>
                </a:solidFill>
                <a:latin typeface="+mj-lt"/>
              </a:rPr>
              <a:t>Initiative </a:t>
            </a:r>
            <a:r>
              <a:rPr lang="en-US" b="1" dirty="0">
                <a:solidFill>
                  <a:schemeClr val="tx2"/>
                </a:solidFill>
                <a:latin typeface="+mj-lt"/>
              </a:rPr>
              <a:t>:  </a:t>
            </a:r>
            <a:r>
              <a:rPr lang="en-US" dirty="0">
                <a:solidFill>
                  <a:schemeClr val="tx2"/>
                </a:solidFill>
                <a:latin typeface="+mj-lt"/>
              </a:rPr>
              <a:t>International Partnership on Mitigation and MRV</a:t>
            </a:r>
          </a:p>
          <a:p>
            <a:pPr marL="285750" indent="-285750">
              <a:buFont typeface="Arial" panose="020B0604020202020204" pitchFamily="34" charset="0"/>
              <a:buChar char="•"/>
            </a:pPr>
            <a:r>
              <a:rPr lang="en-US" b="1" dirty="0" smtClean="0">
                <a:solidFill>
                  <a:schemeClr val="tx2"/>
                </a:solidFill>
                <a:latin typeface="+mj-lt"/>
              </a:rPr>
              <a:t>Developer:  </a:t>
            </a:r>
            <a:r>
              <a:rPr lang="en-US" dirty="0" smtClean="0">
                <a:solidFill>
                  <a:schemeClr val="tx2"/>
                </a:solidFill>
                <a:latin typeface="+mj-lt"/>
              </a:rPr>
              <a:t>GIZ on behalf of BMZ &amp; BMU</a:t>
            </a:r>
          </a:p>
          <a:p>
            <a:pPr marL="285750" indent="-285750">
              <a:buFont typeface="Arial" panose="020B0604020202020204" pitchFamily="34" charset="0"/>
              <a:buChar char="•"/>
            </a:pPr>
            <a:r>
              <a:rPr lang="en-US" b="1" dirty="0" smtClean="0">
                <a:solidFill>
                  <a:schemeClr val="tx2"/>
                </a:solidFill>
                <a:latin typeface="+mj-lt"/>
              </a:rPr>
              <a:t>Launched: </a:t>
            </a:r>
            <a:r>
              <a:rPr lang="en-US" dirty="0" smtClean="0">
                <a:solidFill>
                  <a:schemeClr val="tx2"/>
                </a:solidFill>
                <a:latin typeface="+mj-lt"/>
              </a:rPr>
              <a:t>November 2013</a:t>
            </a:r>
            <a:endParaRPr lang="en-US" b="1" dirty="0" smtClean="0">
              <a:solidFill>
                <a:schemeClr val="tx2"/>
              </a:solidFill>
              <a:latin typeface="+mj-lt"/>
            </a:endParaRPr>
          </a:p>
          <a:p>
            <a:pPr marL="285750" indent="-285750">
              <a:buFont typeface="Arial" panose="020B0604020202020204" pitchFamily="34" charset="0"/>
              <a:buChar char="•"/>
            </a:pPr>
            <a:r>
              <a:rPr lang="en-US" b="1" dirty="0" smtClean="0">
                <a:solidFill>
                  <a:schemeClr val="tx2"/>
                </a:solidFill>
                <a:latin typeface="+mj-lt"/>
              </a:rPr>
              <a:t>Format: </a:t>
            </a:r>
            <a:r>
              <a:rPr lang="en-US" dirty="0" smtClean="0">
                <a:solidFill>
                  <a:schemeClr val="tx2"/>
                </a:solidFill>
                <a:latin typeface="+mj-lt"/>
              </a:rPr>
              <a:t>PPT Format with macros</a:t>
            </a:r>
          </a:p>
          <a:p>
            <a:pPr marL="285750" indent="-285750">
              <a:buFont typeface="Arial" panose="020B0604020202020204" pitchFamily="34" charset="0"/>
              <a:buChar char="•"/>
            </a:pPr>
            <a:r>
              <a:rPr lang="en-US" b="1" dirty="0" smtClean="0">
                <a:solidFill>
                  <a:schemeClr val="tx2"/>
                </a:solidFill>
                <a:latin typeface="+mj-lt"/>
              </a:rPr>
              <a:t>Access: </a:t>
            </a:r>
            <a:r>
              <a:rPr lang="en-US" dirty="0" smtClean="0">
                <a:solidFill>
                  <a:schemeClr val="tx2"/>
                </a:solidFill>
                <a:latin typeface="+mj-lt"/>
              </a:rPr>
              <a:t>free</a:t>
            </a:r>
          </a:p>
          <a:p>
            <a:pPr marL="285750" indent="-285750">
              <a:buFont typeface="Arial" panose="020B0604020202020204" pitchFamily="34" charset="0"/>
              <a:buChar char="•"/>
            </a:pPr>
            <a:endParaRPr lang="de-DE" dirty="0">
              <a:solidFill>
                <a:schemeClr val="tx2"/>
              </a:solidFill>
              <a:latin typeface="+mj-lt"/>
            </a:endParaRPr>
          </a:p>
          <a:p>
            <a:endParaRPr lang="es-MX" dirty="0">
              <a:latin typeface="+mj-lt"/>
            </a:endParaRPr>
          </a:p>
        </p:txBody>
      </p:sp>
      <p:sp>
        <p:nvSpPr>
          <p:cNvPr id="5" name="4 Título"/>
          <p:cNvSpPr>
            <a:spLocks noGrp="1"/>
          </p:cNvSpPr>
          <p:nvPr>
            <p:ph type="title"/>
          </p:nvPr>
        </p:nvSpPr>
        <p:spPr/>
        <p:txBody>
          <a:bodyPr/>
          <a:lstStyle/>
          <a:p>
            <a:r>
              <a:rPr lang="es-MX" b="1" dirty="0" err="1">
                <a:solidFill>
                  <a:srgbClr val="C00000"/>
                </a:solidFill>
              </a:rPr>
              <a:t>The</a:t>
            </a:r>
            <a:r>
              <a:rPr lang="es-MX" b="1" dirty="0">
                <a:solidFill>
                  <a:srgbClr val="C00000"/>
                </a:solidFill>
              </a:rPr>
              <a:t> MRV </a:t>
            </a:r>
            <a:r>
              <a:rPr lang="es-MX" b="1" dirty="0" err="1">
                <a:solidFill>
                  <a:srgbClr val="C00000"/>
                </a:solidFill>
              </a:rPr>
              <a:t>Tool</a:t>
            </a:r>
            <a:r>
              <a:rPr lang="es-MX" b="1" dirty="0">
                <a:solidFill>
                  <a:srgbClr val="C00000"/>
                </a:solidFill>
              </a:rPr>
              <a:t> – </a:t>
            </a:r>
            <a:r>
              <a:rPr lang="es-MX" b="1" dirty="0" err="1">
                <a:solidFill>
                  <a:srgbClr val="C00000"/>
                </a:solidFill>
              </a:rPr>
              <a:t>Introduction</a:t>
            </a:r>
            <a:r>
              <a:rPr lang="es-MX" b="1" dirty="0">
                <a:solidFill>
                  <a:srgbClr val="C00000"/>
                </a:solidFill>
              </a:rPr>
              <a:t> </a:t>
            </a:r>
          </a:p>
        </p:txBody>
      </p:sp>
      <p:pic>
        <p:nvPicPr>
          <p:cNvPr id="6" name="5 Marcador de contenido"/>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648529" y="2450886"/>
            <a:ext cx="1847850" cy="769959"/>
          </a:xfrm>
          <a:prstGeom prst="rect">
            <a:avLst/>
          </a:prstGeom>
          <a:noFill/>
          <a:ln w="9525">
            <a:noFill/>
            <a:miter lim="800000"/>
            <a:headEnd/>
            <a:tailEnd/>
          </a:ln>
          <a:effectLst/>
        </p:spPr>
      </p:pic>
      <p:pic>
        <p:nvPicPr>
          <p:cNvPr id="7" name="Picture 2" descr="International Partnership on Mitigation and MR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6922" y="1945251"/>
            <a:ext cx="2267108" cy="540228"/>
          </a:xfrm>
          <a:prstGeom prst="rect">
            <a:avLst/>
          </a:prstGeom>
          <a:noFill/>
          <a:extLst>
            <a:ext uri="{909E8E84-426E-40DD-AFC4-6F175D3DCCD1}">
              <a14:hiddenFill xmlns:a14="http://schemas.microsoft.com/office/drawing/2010/main">
                <a:solidFill>
                  <a:srgbClr val="FFFFFF"/>
                </a:solidFill>
              </a14:hiddenFill>
            </a:ext>
          </a:extLst>
        </p:spPr>
      </p:pic>
      <p:sp>
        <p:nvSpPr>
          <p:cNvPr id="9" name="3 Marcador de contenido"/>
          <p:cNvSpPr txBox="1">
            <a:spLocks/>
          </p:cNvSpPr>
          <p:nvPr/>
        </p:nvSpPr>
        <p:spPr bwMode="auto">
          <a:xfrm>
            <a:off x="703050" y="4446778"/>
            <a:ext cx="7920688" cy="15019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solidFill>
                  <a:srgbClr val="6E6452"/>
                </a:solidFill>
                <a:latin typeface="+mn-lt"/>
                <a:ea typeface="+mn-ea"/>
                <a:cs typeface="+mn-cs"/>
              </a:defRPr>
            </a:lvl1pPr>
            <a:lvl2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defRPr>
            </a:lvl2pPr>
            <a:lvl3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285750" indent="-285750">
              <a:buFont typeface="Arial" panose="020B0604020202020204" pitchFamily="34" charset="0"/>
              <a:buChar char="•"/>
            </a:pPr>
            <a:r>
              <a:rPr lang="en-US" kern="0" dirty="0">
                <a:solidFill>
                  <a:schemeClr val="tx2"/>
                </a:solidFill>
                <a:latin typeface="+mj-lt"/>
              </a:rPr>
              <a:t>Objective: </a:t>
            </a:r>
            <a:r>
              <a:rPr lang="en-US" b="0" kern="0" dirty="0" smtClean="0">
                <a:solidFill>
                  <a:schemeClr val="tx2"/>
                </a:solidFill>
                <a:latin typeface="+mj-lt"/>
              </a:rPr>
              <a:t>Guide countries </a:t>
            </a:r>
            <a:r>
              <a:rPr lang="en-US" b="0" kern="0" dirty="0">
                <a:solidFill>
                  <a:schemeClr val="tx2"/>
                </a:solidFill>
                <a:latin typeface="+mj-lt"/>
              </a:rPr>
              <a:t>through the process of setting-up a national MRV system.</a:t>
            </a:r>
          </a:p>
          <a:p>
            <a:pPr marL="285750" indent="-285750">
              <a:buFont typeface="Arial" panose="020B0604020202020204" pitchFamily="34" charset="0"/>
              <a:buChar char="•"/>
            </a:pPr>
            <a:r>
              <a:rPr lang="en-US" b="1" kern="0" dirty="0" smtClean="0">
                <a:solidFill>
                  <a:schemeClr val="tx2"/>
                </a:solidFill>
                <a:latin typeface="+mj-lt"/>
              </a:rPr>
              <a:t>Use: </a:t>
            </a:r>
            <a:r>
              <a:rPr lang="en-US" b="0" kern="0" dirty="0" smtClean="0">
                <a:solidFill>
                  <a:schemeClr val="tx2"/>
                </a:solidFill>
                <a:latin typeface="+mj-lt"/>
              </a:rPr>
              <a:t>The MRV-Tool is not designed to be read from start to finish. Instead, follow the path you want to take by clicking on the links, forward arrows and back arrows.</a:t>
            </a:r>
          </a:p>
          <a:p>
            <a:pPr marL="285750" indent="-285750">
              <a:buFont typeface="Arial" panose="020B0604020202020204" pitchFamily="34" charset="0"/>
              <a:buChar char="•"/>
            </a:pPr>
            <a:r>
              <a:rPr lang="en-US" b="1" kern="0" dirty="0" smtClean="0">
                <a:solidFill>
                  <a:schemeClr val="tx2"/>
                </a:solidFill>
                <a:latin typeface="+mj-lt"/>
              </a:rPr>
              <a:t>Download: </a:t>
            </a:r>
            <a:r>
              <a:rPr lang="en-US" sz="1400" b="0" u="sng" kern="0" dirty="0" smtClean="0">
                <a:latin typeface="+mj-lt"/>
                <a:hlinkClick r:id="rId4"/>
              </a:rPr>
              <a:t>http://www.mitigationpartnership.net/mrv-tool-how-set-national-mrv-systems</a:t>
            </a:r>
            <a:endParaRPr lang="en-US" sz="1400" b="0" u="sng" kern="0" dirty="0" smtClean="0">
              <a:latin typeface="+mj-lt"/>
            </a:endParaRPr>
          </a:p>
          <a:p>
            <a:endParaRPr lang="de-DE" b="0" kern="0" dirty="0" smtClean="0">
              <a:solidFill>
                <a:schemeClr val="tx2"/>
              </a:solidFill>
              <a:latin typeface="+mj-lt"/>
            </a:endParaRPr>
          </a:p>
          <a:p>
            <a:endParaRPr lang="es-MX" b="0" kern="0" dirty="0">
              <a:latin typeface="+mj-lt"/>
            </a:endParaRPr>
          </a:p>
        </p:txBody>
      </p:sp>
    </p:spTree>
    <p:extLst>
      <p:ext uri="{BB962C8B-B14F-4D97-AF65-F5344CB8AC3E}">
        <p14:creationId xmlns:p14="http://schemas.microsoft.com/office/powerpoint/2010/main" val="124412523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2"/>
          <p:cNvSpPr txBox="1">
            <a:spLocks/>
          </p:cNvSpPr>
          <p:nvPr/>
        </p:nvSpPr>
        <p:spPr>
          <a:xfrm>
            <a:off x="467544" y="2047900"/>
            <a:ext cx="8280920" cy="4635199"/>
          </a:xfrm>
          <a:prstGeom prst="rect">
            <a:avLst/>
          </a:prstGeom>
        </p:spPr>
        <p:txBody>
          <a:bodyPr numCol="2" spcCol="182880"/>
          <a:lst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lang="de-DE" sz="1800" baseline="0" noProof="0" smtClean="0">
                <a:solidFill>
                  <a:schemeClr val="tx2"/>
                </a:solidFill>
                <a:latin typeface="+mn-lt"/>
                <a:ea typeface="+mn-ea"/>
                <a:cs typeface="+mn-cs"/>
              </a:defRPr>
            </a:lvl1pPr>
            <a:lvl2pPr marL="720000" indent="-360000" algn="l" rtl="0" eaLnBrk="1" fontAlgn="base" hangingPunct="1">
              <a:spcBef>
                <a:spcPts val="400"/>
              </a:spcBef>
              <a:spcAft>
                <a:spcPts val="800"/>
              </a:spcAft>
              <a:buClr>
                <a:schemeClr val="accent1"/>
              </a:buClr>
              <a:buFont typeface="Arial" pitchFamily="34" charset="0"/>
              <a:buChar char="•"/>
              <a:tabLst>
                <a:tab pos="2190750" algn="l"/>
              </a:tabLst>
              <a:defRPr lang="de-DE" sz="1800" noProof="0" smtClean="0">
                <a:solidFill>
                  <a:schemeClr val="tx2"/>
                </a:solidFill>
                <a:latin typeface="+mn-lt"/>
              </a:defRPr>
            </a:lvl2pPr>
            <a:lvl3pPr marL="1080000" indent="-360000" algn="l" rtl="0" eaLnBrk="1" fontAlgn="base" hangingPunct="1">
              <a:spcBef>
                <a:spcPts val="400"/>
              </a:spcBef>
              <a:spcAft>
                <a:spcPts val="800"/>
              </a:spcAft>
              <a:buClr>
                <a:schemeClr val="tx2"/>
              </a:buClr>
              <a:buFont typeface="Arial" pitchFamily="34" charset="0"/>
              <a:buChar char="•"/>
              <a:tabLst>
                <a:tab pos="2190750" algn="l"/>
              </a:tabLst>
              <a:defRPr lang="de-DE" sz="1800" noProof="0" smtClean="0">
                <a:solidFill>
                  <a:schemeClr val="tx2"/>
                </a:solidFill>
                <a:latin typeface="+mn-lt"/>
              </a:defRPr>
            </a:lvl3pPr>
            <a:lvl4pPr marL="1440000" indent="-360000" algn="l" rtl="0" eaLnBrk="1" fontAlgn="base" hangingPunct="1">
              <a:spcBef>
                <a:spcPts val="400"/>
              </a:spcBef>
              <a:spcAft>
                <a:spcPts val="800"/>
              </a:spcAft>
              <a:buClr>
                <a:schemeClr val="tx2"/>
              </a:buClr>
              <a:buFont typeface="Arial" pitchFamily="34" charset="0"/>
              <a:buChar char="•"/>
              <a:tabLst>
                <a:tab pos="2190750" algn="l"/>
              </a:tabLst>
              <a:defRPr lang="de-DE" sz="1800" baseline="0" noProof="0" smtClean="0">
                <a:solidFill>
                  <a:schemeClr val="tx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 The Need for GHG Mitigation </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II: The Political Design of GHG Mitigation</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III: LEDS, NAMA, MRV Architecture</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What is a LEDS?</a:t>
            </a:r>
          </a:p>
          <a:p>
            <a:pPr marL="720000" lvl="2" indent="0">
              <a:spcBef>
                <a:spcPts val="0"/>
              </a:spcBef>
              <a:spcAft>
                <a:spcPts val="200"/>
              </a:spcAft>
              <a:buFont typeface="Arial" pitchFamily="34" charset="0"/>
              <a:buNone/>
            </a:pPr>
            <a:r>
              <a:rPr lang="en-US" sz="1300" b="1" kern="0" dirty="0" smtClean="0">
                <a:solidFill>
                  <a:schemeClr val="bg2">
                    <a:lumMod val="50000"/>
                  </a:schemeClr>
                </a:solidFill>
                <a:latin typeface="Calibri" panose="020F0502020204030204" pitchFamily="34" charset="0"/>
              </a:rPr>
              <a:t>What is a LEDS? – Related policies and plans</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What is a NAMA?</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MRV of emissions </a:t>
            </a:r>
            <a:r>
              <a:rPr lang="en-US" sz="1300" kern="0" dirty="0" smtClean="0">
                <a:latin typeface="Calibri" panose="020F0502020204030204" pitchFamily="34" charset="0"/>
              </a:rPr>
              <a:t> </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MRV of actions </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MRV of support </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 – In the Negotiations</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 – National GHG Inventories</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Good practice checklist for generating a GHG inventory</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Emission estimation – National GHG Inventory</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Typical Inventory Development Cycle</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Example of Institutional arrangements: GHG Inventory in the UK</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 – National Communications</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 – Biennial Update Reports</a:t>
            </a:r>
            <a:endParaRPr lang="en-US" sz="1300" kern="0" dirty="0" smtClean="0">
              <a:solidFill>
                <a:schemeClr val="bg2">
                  <a:lumMod val="25000"/>
                </a:schemeClr>
              </a:solidFill>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Scope and Content of </a:t>
            </a:r>
            <a:r>
              <a:rPr lang="en-US" sz="1300" b="1" kern="0" dirty="0" err="1" smtClean="0">
                <a:latin typeface="Calibri" panose="020F0502020204030204" pitchFamily="34" charset="0"/>
              </a:rPr>
              <a:t>Biennual</a:t>
            </a:r>
            <a:r>
              <a:rPr lang="en-US" sz="1300" b="1" kern="0" dirty="0" smtClean="0">
                <a:latin typeface="Calibri" panose="020F0502020204030204" pitchFamily="34" charset="0"/>
              </a:rPr>
              <a:t> Update Reports</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Reporting Guidelines for BURs on National Greenhouse Gas Inventory</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Consultative Group of Experts (CGE)</a:t>
            </a:r>
            <a:endParaRPr lang="en-US" sz="1300" kern="0" dirty="0" smtClean="0">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V: Why do we need to M,R &amp; V?</a:t>
            </a:r>
            <a:endParaRPr lang="en-US" sz="1300" kern="0" dirty="0" smtClean="0">
              <a:solidFill>
                <a:schemeClr val="bg2">
                  <a:lumMod val="25000"/>
                </a:schemeClr>
              </a:solidFill>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International requirements</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International Consultation and Analysis (ICA)</a:t>
            </a:r>
            <a:endParaRPr lang="en-US" sz="1300" kern="0" dirty="0" smtClean="0">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VI: Key Features of MRV</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VII: MRV-Tool Objectives and Content</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VIII: Concept to practice</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The National MRV System</a:t>
            </a:r>
          </a:p>
          <a:p>
            <a:pPr marL="0" indent="0">
              <a:spcBef>
                <a:spcPts val="0"/>
              </a:spcBef>
              <a:spcAft>
                <a:spcPts val="200"/>
              </a:spcAft>
              <a:buFont typeface="Arial" pitchFamily="34" charset="0"/>
              <a:buNone/>
            </a:pPr>
            <a:endParaRPr lang="en-US" sz="1300" b="1"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endParaRPr lang="en-US" sz="1300" b="1"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Menu: The 3 „Types“ of MRV</a:t>
            </a:r>
          </a:p>
          <a:p>
            <a:pPr marL="0" indent="0">
              <a:spcBef>
                <a:spcPts val="0"/>
              </a:spcBef>
              <a:spcAft>
                <a:spcPts val="200"/>
              </a:spcAft>
              <a:buFont typeface="Arial" pitchFamily="34" charset="0"/>
              <a:buNone/>
            </a:pPr>
            <a:endParaRPr lang="en-US" sz="1300" b="1"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Different Forms of intended contributions</a:t>
            </a:r>
          </a:p>
          <a:p>
            <a:pPr marL="0" indent="0">
              <a:spcBef>
                <a:spcPts val="0"/>
              </a:spcBef>
              <a:spcAft>
                <a:spcPts val="200"/>
              </a:spcAft>
              <a:buFont typeface="Arial" pitchFamily="34" charset="0"/>
              <a:buNone/>
            </a:pPr>
            <a:endParaRPr lang="en-US" sz="1300" b="1" kern="0" dirty="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Glossary </a:t>
            </a:r>
            <a:endParaRPr lang="en-US" sz="1300" b="1" kern="0" dirty="0">
              <a:solidFill>
                <a:schemeClr val="bg2">
                  <a:lumMod val="25000"/>
                </a:schemeClr>
              </a:solidFill>
              <a:latin typeface="Calibri" panose="020F0502020204030204" pitchFamily="34" charset="0"/>
            </a:endParaRPr>
          </a:p>
        </p:txBody>
      </p:sp>
      <p:sp>
        <p:nvSpPr>
          <p:cNvPr id="14" name="Interaktive Schaltfläche: Nächste(r) oder Weiter 13">
            <a:hlinkClick r:id="rId2" action="ppaction://hlinksldjump" highlightClick="1"/>
          </p:cNvPr>
          <p:cNvSpPr/>
          <p:nvPr/>
        </p:nvSpPr>
        <p:spPr bwMode="auto">
          <a:xfrm>
            <a:off x="3131840" y="2115528"/>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5" name="Interaktive Schaltfläche: Nächste(r) oder Weiter 14">
            <a:hlinkClick r:id="rId3" action="ppaction://hlinksldjump" highlightClick="1"/>
          </p:cNvPr>
          <p:cNvSpPr/>
          <p:nvPr/>
        </p:nvSpPr>
        <p:spPr bwMode="auto">
          <a:xfrm>
            <a:off x="3802268" y="2358354"/>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6" name="Interaktive Schaltfläche: Nächste(r) oder Weiter 15">
            <a:hlinkClick r:id="rId4" action="ppaction://hlinksldjump" highlightClick="1"/>
          </p:cNvPr>
          <p:cNvSpPr/>
          <p:nvPr/>
        </p:nvSpPr>
        <p:spPr bwMode="auto">
          <a:xfrm>
            <a:off x="3423770" y="2552413"/>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7" name="Interaktive Schaltfläche: Nächste(r) oder Weiter 16">
            <a:hlinkClick r:id="rId5" action="ppaction://hlinksldjump" highlightClick="1"/>
          </p:cNvPr>
          <p:cNvSpPr/>
          <p:nvPr/>
        </p:nvSpPr>
        <p:spPr bwMode="auto">
          <a:xfrm>
            <a:off x="2640304" y="3469010"/>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8" name="Interaktive Schaltfläche: Nächste(r) oder Weiter 17">
            <a:hlinkClick r:id="rId6" action="ppaction://hlinksldjump" highlightClick="1"/>
          </p:cNvPr>
          <p:cNvSpPr/>
          <p:nvPr/>
        </p:nvSpPr>
        <p:spPr bwMode="auto">
          <a:xfrm>
            <a:off x="4067944" y="4347032"/>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9" name="Interaktive Schaltfläche: Nächste(r) oder Weiter 18">
            <a:hlinkClick r:id="rId7" action="ppaction://hlinksldjump" highlightClick="1"/>
          </p:cNvPr>
          <p:cNvSpPr/>
          <p:nvPr/>
        </p:nvSpPr>
        <p:spPr bwMode="auto">
          <a:xfrm>
            <a:off x="4519811" y="4594185"/>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0" name="Interaktive Schaltfläche: Nächste(r) oder Weiter 19">
            <a:hlinkClick r:id="rId8" action="ppaction://hlinksldjump" highlightClick="1"/>
          </p:cNvPr>
          <p:cNvSpPr/>
          <p:nvPr/>
        </p:nvSpPr>
        <p:spPr bwMode="auto">
          <a:xfrm>
            <a:off x="7325644" y="2983854"/>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1" name="Interaktive Schaltfläche: Nächste(r) oder Weiter 20">
            <a:hlinkClick r:id="rId9" action="ppaction://hlinksldjump" highlightClick="1"/>
          </p:cNvPr>
          <p:cNvSpPr/>
          <p:nvPr/>
        </p:nvSpPr>
        <p:spPr bwMode="auto">
          <a:xfrm>
            <a:off x="6827912" y="3641081"/>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2" name="Interaktive Schaltfläche: Nächste(r) oder Weiter 21">
            <a:hlinkClick r:id="rId10" action="ppaction://hlinksldjump" highlightClick="1"/>
          </p:cNvPr>
          <p:cNvSpPr/>
          <p:nvPr/>
        </p:nvSpPr>
        <p:spPr bwMode="auto">
          <a:xfrm>
            <a:off x="7740352" y="3878720"/>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3" name="Interaktive Schaltfläche: Nächste(r) oder Weiter 22">
            <a:hlinkClick r:id="rId11" action="ppaction://hlinksldjump" highlightClick="1"/>
          </p:cNvPr>
          <p:cNvSpPr/>
          <p:nvPr/>
        </p:nvSpPr>
        <p:spPr bwMode="auto">
          <a:xfrm>
            <a:off x="6755904" y="4117082"/>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4" name="Interaktive Schaltfläche: Nächste(r) oder Weiter 23">
            <a:hlinkClick r:id="rId12" action="ppaction://hlinksldjump" highlightClick="1"/>
          </p:cNvPr>
          <p:cNvSpPr/>
          <p:nvPr/>
        </p:nvSpPr>
        <p:spPr bwMode="auto">
          <a:xfrm>
            <a:off x="6604324" y="4346449"/>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5" name="Interaktive Schaltfläche: Nächste(r) oder Weiter 24">
            <a:hlinkClick r:id="rId13" action="ppaction://hlinksldjump" highlightClick="1"/>
          </p:cNvPr>
          <p:cNvSpPr/>
          <p:nvPr/>
        </p:nvSpPr>
        <p:spPr bwMode="auto">
          <a:xfrm>
            <a:off x="6803952" y="5012472"/>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6" name="Interaktive Schaltfläche: Nächste(r) oder Weiter 25">
            <a:hlinkClick r:id="rId14" action="ppaction://hlinksldjump" highlightClick="1"/>
          </p:cNvPr>
          <p:cNvSpPr/>
          <p:nvPr/>
        </p:nvSpPr>
        <p:spPr bwMode="auto">
          <a:xfrm>
            <a:off x="4530904" y="6086864"/>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8" name="Interaktive Schaltfläche: Nächste(r) oder Weiter 27">
            <a:hlinkClick r:id="rId15" action="ppaction://hlinksldjump" highlightClick="1"/>
          </p:cNvPr>
          <p:cNvSpPr/>
          <p:nvPr/>
        </p:nvSpPr>
        <p:spPr bwMode="auto">
          <a:xfrm>
            <a:off x="4471291" y="6311272"/>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9" name="Interaktive Schaltfläche: Nächste(r) oder Weiter 28">
            <a:hlinkClick r:id="rId16" action="ppaction://hlinksldjump" highlightClick="1"/>
          </p:cNvPr>
          <p:cNvSpPr/>
          <p:nvPr/>
        </p:nvSpPr>
        <p:spPr bwMode="auto">
          <a:xfrm>
            <a:off x="7051791" y="5485234"/>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31" name="Interaktive Schaltfläche: Nächste(r) oder Weiter 30">
            <a:hlinkClick r:id="" action="ppaction://noaction" highlightClick="1"/>
          </p:cNvPr>
          <p:cNvSpPr/>
          <p:nvPr/>
        </p:nvSpPr>
        <p:spPr bwMode="auto">
          <a:xfrm>
            <a:off x="5351884" y="5942848"/>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34" name="4 Título"/>
          <p:cNvSpPr txBox="1">
            <a:spLocks/>
          </p:cNvSpPr>
          <p:nvPr/>
        </p:nvSpPr>
        <p:spPr>
          <a:xfrm>
            <a:off x="626850" y="1368900"/>
            <a:ext cx="7776000" cy="617928"/>
          </a:xfrm>
          <a:prstGeom prst="rect">
            <a:avLst/>
          </a:prstGeom>
        </p:spPr>
        <p:txBody>
          <a:bodyPr/>
          <a:lst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de-DE" b="1" kern="0" dirty="0" smtClean="0">
                <a:solidFill>
                  <a:srgbClr val="C00000"/>
                </a:solidFill>
              </a:rPr>
              <a:t>MRV Tool – NAMA Content</a:t>
            </a:r>
            <a:endParaRPr lang="es-MX" b="0" kern="0" dirty="0"/>
          </a:p>
        </p:txBody>
      </p:sp>
    </p:spTree>
    <p:extLst>
      <p:ext uri="{BB962C8B-B14F-4D97-AF65-F5344CB8AC3E}">
        <p14:creationId xmlns:p14="http://schemas.microsoft.com/office/powerpoint/2010/main" val="1285850596"/>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60249" y="2002676"/>
            <a:ext cx="7776000" cy="728649"/>
          </a:xfrm>
        </p:spPr>
        <p:txBody>
          <a:bodyPr/>
          <a:lstStyle/>
          <a:p>
            <a:pPr lvl="0" algn="just">
              <a:spcBef>
                <a:spcPct val="20000"/>
              </a:spcBef>
              <a:spcAft>
                <a:spcPct val="0"/>
              </a:spcAft>
              <a:defRPr/>
            </a:pPr>
            <a:r>
              <a:rPr lang="en-US" dirty="0">
                <a:solidFill>
                  <a:schemeClr val="tx2"/>
                </a:solidFill>
                <a:latin typeface="Calibri" pitchFamily="34" charset="0"/>
              </a:rPr>
              <a:t>The MRV-Tool is </a:t>
            </a:r>
            <a:r>
              <a:rPr lang="en-US" dirty="0" smtClean="0">
                <a:solidFill>
                  <a:schemeClr val="tx2"/>
                </a:solidFill>
                <a:latin typeface="Calibri" pitchFamily="34" charset="0"/>
              </a:rPr>
              <a:t>intended </a:t>
            </a:r>
            <a:r>
              <a:rPr lang="en-US" dirty="0">
                <a:solidFill>
                  <a:schemeClr val="tx2"/>
                </a:solidFill>
                <a:latin typeface="Calibri" pitchFamily="34" charset="0"/>
              </a:rPr>
              <a:t>to help implementers set up and harness national MRV systems</a:t>
            </a:r>
            <a:r>
              <a:rPr lang="en-US" dirty="0" smtClean="0">
                <a:solidFill>
                  <a:schemeClr val="tx2"/>
                </a:solidFill>
                <a:latin typeface="Calibri" pitchFamily="34" charset="0"/>
              </a:rPr>
              <a:t>:</a:t>
            </a:r>
            <a:endParaRPr lang="es-MX" sz="2400" dirty="0"/>
          </a:p>
        </p:txBody>
      </p:sp>
      <p:sp>
        <p:nvSpPr>
          <p:cNvPr id="5" name="4 Título"/>
          <p:cNvSpPr>
            <a:spLocks noGrp="1"/>
          </p:cNvSpPr>
          <p:nvPr>
            <p:ph type="title"/>
          </p:nvPr>
        </p:nvSpPr>
        <p:spPr/>
        <p:txBody>
          <a:bodyPr/>
          <a:lstStyle/>
          <a:p>
            <a:r>
              <a:rPr lang="de-DE" b="1" dirty="0">
                <a:solidFill>
                  <a:srgbClr val="C00000"/>
                </a:solidFill>
              </a:rPr>
              <a:t>MRV Tool – </a:t>
            </a:r>
            <a:r>
              <a:rPr lang="de-DE" b="1" dirty="0" smtClean="0">
                <a:solidFill>
                  <a:srgbClr val="C00000"/>
                </a:solidFill>
              </a:rPr>
              <a:t>Objective</a:t>
            </a:r>
            <a:r>
              <a:rPr lang="es-MX" dirty="0"/>
              <a:t/>
            </a:r>
            <a:br>
              <a:rPr lang="es-MX" dirty="0"/>
            </a:br>
            <a:endParaRPr lang="es-MX" dirty="0"/>
          </a:p>
        </p:txBody>
      </p:sp>
      <p:sp>
        <p:nvSpPr>
          <p:cNvPr id="6" name="5 Rectángulo"/>
          <p:cNvSpPr/>
          <p:nvPr/>
        </p:nvSpPr>
        <p:spPr>
          <a:xfrm>
            <a:off x="7291449" y="3190482"/>
            <a:ext cx="1650670" cy="212365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US" sz="1200" b="0" i="1" dirty="0">
                <a:solidFill>
                  <a:schemeClr val="tx2"/>
                </a:solidFill>
                <a:latin typeface="Calibri" pitchFamily="34" charset="0"/>
              </a:rPr>
              <a:t>The </a:t>
            </a:r>
            <a:r>
              <a:rPr lang="en-US" sz="1200" b="0" i="1" u="sng" dirty="0">
                <a:solidFill>
                  <a:schemeClr val="tx2"/>
                </a:solidFill>
                <a:latin typeface="Calibri" pitchFamily="34" charset="0"/>
              </a:rPr>
              <a:t>three principle areas </a:t>
            </a:r>
            <a:r>
              <a:rPr lang="en-US" sz="1200" b="0" i="1" dirty="0">
                <a:solidFill>
                  <a:schemeClr val="tx2"/>
                </a:solidFill>
                <a:latin typeface="Calibri" pitchFamily="34" charset="0"/>
              </a:rPr>
              <a:t>in the MRV-Tool shall also reflect the </a:t>
            </a:r>
            <a:r>
              <a:rPr lang="en-US" sz="1200" b="0" i="1" u="sng" dirty="0">
                <a:solidFill>
                  <a:schemeClr val="tx2"/>
                </a:solidFill>
                <a:latin typeface="Calibri" pitchFamily="34" charset="0"/>
              </a:rPr>
              <a:t>different groups of people </a:t>
            </a:r>
            <a:r>
              <a:rPr lang="en-US" sz="1200" b="0" i="1" dirty="0">
                <a:solidFill>
                  <a:schemeClr val="tx2"/>
                </a:solidFill>
                <a:latin typeface="Calibri" pitchFamily="34" charset="0"/>
              </a:rPr>
              <a:t>usually in charge of MRV in these three areas and the different responsible ministries in international cooperation</a:t>
            </a:r>
            <a:endParaRPr lang="es-MX" sz="1200" b="0" i="1" dirty="0"/>
          </a:p>
        </p:txBody>
      </p:sp>
      <p:sp>
        <p:nvSpPr>
          <p:cNvPr id="7" name="3 Marcador de contenido"/>
          <p:cNvSpPr txBox="1">
            <a:spLocks/>
          </p:cNvSpPr>
          <p:nvPr/>
        </p:nvSpPr>
        <p:spPr bwMode="auto">
          <a:xfrm>
            <a:off x="788898" y="2641965"/>
            <a:ext cx="6502551" cy="3816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marR="0" indent="0" algn="l" defTabSz="914400" rtl="0" eaLnBrk="1" fontAlgn="base" latinLnBrk="0" hangingPunct="1">
              <a:lnSpc>
                <a:spcPct val="100000"/>
              </a:lnSpc>
              <a:spcBef>
                <a:spcPts val="400"/>
              </a:spcBef>
              <a:spcAft>
                <a:spcPts val="800"/>
              </a:spcAft>
              <a:buClr>
                <a:srgbClr val="C80F0F"/>
              </a:buClr>
              <a:buSzTx/>
              <a:buFontTx/>
              <a:buNone/>
              <a:tabLst>
                <a:tab pos="2190750" algn="l"/>
              </a:tabLst>
              <a:defRPr sz="1800" baseline="0">
                <a:solidFill>
                  <a:srgbClr val="6E6452"/>
                </a:solidFill>
                <a:latin typeface="+mn-lt"/>
                <a:ea typeface="+mn-ea"/>
                <a:cs typeface="+mn-cs"/>
              </a:defRPr>
            </a:lvl1pPr>
            <a:lvl2pPr marL="360000" indent="-360000" algn="l" rtl="0" eaLnBrk="1" fontAlgn="base" hangingPunct="1">
              <a:spcBef>
                <a:spcPts val="400"/>
              </a:spcBef>
              <a:spcAft>
                <a:spcPts val="800"/>
              </a:spcAft>
              <a:buClr>
                <a:srgbClr val="C80F0F"/>
              </a:buClr>
              <a:buFont typeface="Arial" pitchFamily="34" charset="0"/>
              <a:buChar char="•"/>
              <a:tabLst>
                <a:tab pos="2190750" algn="l"/>
              </a:tabLst>
              <a:defRPr sz="1800">
                <a:solidFill>
                  <a:srgbClr val="6E6452"/>
                </a:solidFill>
                <a:latin typeface="+mn-lt"/>
              </a:defRPr>
            </a:lvl2pPr>
            <a:lvl3pPr marL="720000" indent="-360000" algn="l" rtl="0" eaLnBrk="1" fontAlgn="base" hangingPunct="1">
              <a:spcBef>
                <a:spcPts val="400"/>
              </a:spcBef>
              <a:spcAft>
                <a:spcPts val="800"/>
              </a:spcAft>
              <a:buClr>
                <a:srgbClr val="6E6452"/>
              </a:buClr>
              <a:buFont typeface="Arial" pitchFamily="34" charset="0"/>
              <a:buChar char="•"/>
              <a:tabLst>
                <a:tab pos="2190750" algn="l"/>
              </a:tabLst>
              <a:defRPr sz="1800">
                <a:solidFill>
                  <a:srgbClr val="6E6452"/>
                </a:solidFill>
                <a:latin typeface="+mn-lt"/>
              </a:defRPr>
            </a:lvl3pPr>
            <a:lvl4pPr marL="10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4pPr>
            <a:lvl5pPr marL="14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285750" indent="-285750" algn="just">
              <a:spcBef>
                <a:spcPct val="20000"/>
              </a:spcBef>
              <a:spcAft>
                <a:spcPct val="0"/>
              </a:spcAft>
              <a:buClr>
                <a:srgbClr val="C00000"/>
              </a:buClr>
              <a:buFont typeface="Arial" pitchFamily="34" charset="0"/>
              <a:buChar char="•"/>
              <a:defRPr/>
            </a:pPr>
            <a:r>
              <a:rPr lang="en-US" sz="1600" b="0" kern="0" dirty="0" smtClean="0">
                <a:solidFill>
                  <a:schemeClr val="tx2"/>
                </a:solidFill>
                <a:latin typeface="Calibri" pitchFamily="34" charset="0"/>
              </a:rPr>
              <a:t>To  </a:t>
            </a:r>
            <a:r>
              <a:rPr lang="en-US" sz="1600" b="1" kern="0" dirty="0" smtClean="0">
                <a:solidFill>
                  <a:schemeClr val="tx2"/>
                </a:solidFill>
                <a:latin typeface="Calibri" pitchFamily="34" charset="0"/>
              </a:rPr>
              <a:t>improve the basis of information of countries and to monitor</a:t>
            </a:r>
            <a:r>
              <a:rPr lang="en-US" sz="1600" b="0" kern="0" dirty="0" smtClean="0">
                <a:solidFill>
                  <a:schemeClr val="tx2"/>
                </a:solidFill>
                <a:latin typeface="Calibri" pitchFamily="34" charset="0"/>
              </a:rPr>
              <a:t> their mitigation actions for national planning, implementation and coordination of individual mitigation activities of bottom-up actions.</a:t>
            </a:r>
          </a:p>
          <a:p>
            <a:pPr marL="285750" indent="-285750" algn="just">
              <a:spcBef>
                <a:spcPct val="20000"/>
              </a:spcBef>
              <a:spcAft>
                <a:spcPct val="0"/>
              </a:spcAft>
              <a:buClr>
                <a:srgbClr val="C00000"/>
              </a:buClr>
              <a:buFont typeface="Arial" pitchFamily="34" charset="0"/>
              <a:buChar char="•"/>
              <a:defRPr/>
            </a:pPr>
            <a:endParaRPr lang="en-US" sz="1600" b="0" kern="0" dirty="0">
              <a:solidFill>
                <a:schemeClr val="tx2"/>
              </a:solidFill>
              <a:latin typeface="Calibri" pitchFamily="34" charset="0"/>
            </a:endParaRPr>
          </a:p>
          <a:p>
            <a:pPr marL="285750" indent="-285750" algn="just">
              <a:spcBef>
                <a:spcPct val="20000"/>
              </a:spcBef>
              <a:spcAft>
                <a:spcPct val="0"/>
              </a:spcAft>
              <a:buClr>
                <a:srgbClr val="C00000"/>
              </a:buClr>
              <a:buFont typeface="Arial" pitchFamily="34" charset="0"/>
              <a:buChar char="•"/>
              <a:defRPr/>
            </a:pPr>
            <a:r>
              <a:rPr lang="en-US" sz="1600" b="0" kern="0" dirty="0" smtClean="0">
                <a:solidFill>
                  <a:schemeClr val="tx2"/>
                </a:solidFill>
                <a:latin typeface="Calibri" pitchFamily="34" charset="0"/>
              </a:rPr>
              <a:t>To </a:t>
            </a:r>
            <a:r>
              <a:rPr lang="en-US" sz="1600" b="1" kern="0" dirty="0" smtClean="0">
                <a:solidFill>
                  <a:schemeClr val="tx2"/>
                </a:solidFill>
                <a:latin typeface="Calibri" pitchFamily="34" charset="0"/>
              </a:rPr>
              <a:t>comply</a:t>
            </a:r>
            <a:r>
              <a:rPr lang="en-US" sz="1600" b="0" kern="0" dirty="0" smtClean="0">
                <a:solidFill>
                  <a:schemeClr val="tx2"/>
                </a:solidFill>
                <a:latin typeface="Calibri" pitchFamily="34" charset="0"/>
              </a:rPr>
              <a:t> with common international UNFCCC reporting requirements to be able to track emissions and ER towards mitigation goals and coordinate individual activities internationally.</a:t>
            </a:r>
          </a:p>
          <a:p>
            <a:pPr marL="285750" indent="-285750" algn="just">
              <a:spcBef>
                <a:spcPct val="20000"/>
              </a:spcBef>
              <a:spcAft>
                <a:spcPct val="0"/>
              </a:spcAft>
              <a:buClr>
                <a:srgbClr val="C00000"/>
              </a:buClr>
              <a:buFont typeface="Arial" pitchFamily="34" charset="0"/>
              <a:buChar char="•"/>
              <a:defRPr/>
            </a:pPr>
            <a:endParaRPr lang="en-US" sz="1600" b="0" kern="0" dirty="0" smtClean="0">
              <a:solidFill>
                <a:schemeClr val="tx2"/>
              </a:solidFill>
              <a:latin typeface="Calibri" pitchFamily="34" charset="0"/>
            </a:endParaRPr>
          </a:p>
          <a:p>
            <a:pPr marL="285750" indent="-285750" algn="just">
              <a:spcBef>
                <a:spcPct val="20000"/>
              </a:spcBef>
              <a:spcAft>
                <a:spcPct val="0"/>
              </a:spcAft>
              <a:buClr>
                <a:srgbClr val="C00000"/>
              </a:buClr>
              <a:buFont typeface="Arial" pitchFamily="34" charset="0"/>
              <a:buChar char="•"/>
              <a:defRPr/>
            </a:pPr>
            <a:r>
              <a:rPr lang="en-US" sz="1600" b="0" kern="0" dirty="0" smtClean="0">
                <a:solidFill>
                  <a:schemeClr val="tx2"/>
                </a:solidFill>
                <a:latin typeface="Calibri" pitchFamily="34" charset="0"/>
              </a:rPr>
              <a:t>To </a:t>
            </a:r>
            <a:r>
              <a:rPr lang="en-US" sz="1600" b="1" kern="0" dirty="0" smtClean="0">
                <a:solidFill>
                  <a:schemeClr val="tx2"/>
                </a:solidFill>
                <a:latin typeface="Calibri" pitchFamily="34" charset="0"/>
              </a:rPr>
              <a:t>be guided step-by-step through the process of developing a national MRV system</a:t>
            </a:r>
            <a:r>
              <a:rPr lang="en-US" sz="1600" b="0" kern="0" dirty="0" smtClean="0">
                <a:solidFill>
                  <a:schemeClr val="tx2"/>
                </a:solidFill>
                <a:latin typeface="Calibri" pitchFamily="34" charset="0"/>
              </a:rPr>
              <a:t>, and to</a:t>
            </a:r>
            <a:r>
              <a:rPr lang="en-US" sz="1600" b="1" kern="0" dirty="0" smtClean="0">
                <a:solidFill>
                  <a:schemeClr val="tx2"/>
                </a:solidFill>
                <a:latin typeface="Calibri" pitchFamily="34" charset="0"/>
              </a:rPr>
              <a:t> carry out </a:t>
            </a:r>
            <a:r>
              <a:rPr lang="en-US" sz="1600" b="0" kern="0" dirty="0" smtClean="0">
                <a:solidFill>
                  <a:schemeClr val="tx2"/>
                </a:solidFill>
                <a:latin typeface="Calibri" pitchFamily="34" charset="0"/>
              </a:rPr>
              <a:t>MRV in three principle areas of scope as required in the BUR guidelines: </a:t>
            </a:r>
          </a:p>
          <a:p>
            <a:pPr marL="742950" lvl="1" indent="-285750" algn="just">
              <a:spcBef>
                <a:spcPct val="20000"/>
              </a:spcBef>
              <a:spcAft>
                <a:spcPct val="0"/>
              </a:spcAft>
              <a:buClr>
                <a:srgbClr val="C00000"/>
              </a:buClr>
              <a:defRPr/>
            </a:pPr>
            <a:r>
              <a:rPr lang="en-US" sz="1400" b="0" kern="0" dirty="0" smtClean="0">
                <a:solidFill>
                  <a:schemeClr val="tx2"/>
                </a:solidFill>
                <a:latin typeface="Calibri" pitchFamily="34" charset="0"/>
              </a:rPr>
              <a:t>Emissions/ National greenhouse gas inventories</a:t>
            </a:r>
          </a:p>
          <a:p>
            <a:pPr marL="742950" lvl="1" indent="-285750" algn="just">
              <a:spcBef>
                <a:spcPct val="20000"/>
              </a:spcBef>
              <a:spcAft>
                <a:spcPct val="0"/>
              </a:spcAft>
              <a:buClr>
                <a:srgbClr val="C00000"/>
              </a:buClr>
              <a:defRPr/>
            </a:pPr>
            <a:r>
              <a:rPr lang="en-US" sz="1400" b="0" kern="0" dirty="0" smtClean="0">
                <a:solidFill>
                  <a:schemeClr val="tx2"/>
                </a:solidFill>
                <a:latin typeface="Calibri" pitchFamily="34" charset="0"/>
              </a:rPr>
              <a:t>NAMAs/ Mitigation actions</a:t>
            </a:r>
          </a:p>
          <a:p>
            <a:pPr marL="742950" lvl="1" indent="-285750" algn="just">
              <a:spcBef>
                <a:spcPct val="20000"/>
              </a:spcBef>
              <a:spcAft>
                <a:spcPct val="0"/>
              </a:spcAft>
              <a:buClr>
                <a:srgbClr val="C00000"/>
              </a:buClr>
              <a:defRPr/>
            </a:pPr>
            <a:r>
              <a:rPr lang="en-US" sz="1400" b="0" kern="0" dirty="0" smtClean="0">
                <a:solidFill>
                  <a:schemeClr val="tx2"/>
                </a:solidFill>
                <a:latin typeface="Calibri" pitchFamily="34" charset="0"/>
              </a:rPr>
              <a:t>Support/ Finance, technology and capacity building needs and support received</a:t>
            </a:r>
          </a:p>
          <a:p>
            <a:pPr algn="just">
              <a:spcBef>
                <a:spcPct val="20000"/>
              </a:spcBef>
              <a:spcAft>
                <a:spcPct val="0"/>
              </a:spcAft>
              <a:defRPr/>
            </a:pPr>
            <a:r>
              <a:rPr lang="en-US" b="0" kern="0" dirty="0" smtClean="0">
                <a:solidFill>
                  <a:schemeClr val="tx2"/>
                </a:solidFill>
                <a:latin typeface="Calibri" pitchFamily="34" charset="0"/>
              </a:rPr>
              <a:t>.</a:t>
            </a:r>
          </a:p>
          <a:p>
            <a:endParaRPr lang="es-MX" sz="2400" b="0" kern="0" dirty="0"/>
          </a:p>
        </p:txBody>
      </p:sp>
    </p:spTree>
    <p:extLst>
      <p:ext uri="{BB962C8B-B14F-4D97-AF65-F5344CB8AC3E}">
        <p14:creationId xmlns:p14="http://schemas.microsoft.com/office/powerpoint/2010/main" val="16972911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2"/>
          <p:cNvSpPr txBox="1">
            <a:spLocks/>
          </p:cNvSpPr>
          <p:nvPr/>
        </p:nvSpPr>
        <p:spPr>
          <a:xfrm>
            <a:off x="467544" y="2028850"/>
            <a:ext cx="8280920" cy="4635199"/>
          </a:xfrm>
          <a:prstGeom prst="rect">
            <a:avLst/>
          </a:prstGeom>
        </p:spPr>
        <p:txBody>
          <a:bodyPr numCol="2" spcCol="182880"/>
          <a:lstStyle>
            <a:lvl1pPr marL="360000" indent="-360000" algn="l" rtl="0" eaLnBrk="1" fontAlgn="base" hangingPunct="1">
              <a:spcBef>
                <a:spcPts val="400"/>
              </a:spcBef>
              <a:spcAft>
                <a:spcPts val="800"/>
              </a:spcAft>
              <a:buClr>
                <a:srgbClr val="C80F0F"/>
              </a:buClr>
              <a:buFont typeface="Arial" pitchFamily="34" charset="0"/>
              <a:buChar char="•"/>
              <a:tabLst>
                <a:tab pos="2190750" algn="l"/>
              </a:tabLst>
              <a:defRPr lang="de-DE" sz="1800" baseline="0" noProof="0" smtClean="0">
                <a:solidFill>
                  <a:schemeClr val="tx2"/>
                </a:solidFill>
                <a:latin typeface="+mn-lt"/>
                <a:ea typeface="+mn-ea"/>
                <a:cs typeface="+mn-cs"/>
              </a:defRPr>
            </a:lvl1pPr>
            <a:lvl2pPr marL="720000" indent="-360000" algn="l" rtl="0" eaLnBrk="1" fontAlgn="base" hangingPunct="1">
              <a:spcBef>
                <a:spcPts val="400"/>
              </a:spcBef>
              <a:spcAft>
                <a:spcPts val="800"/>
              </a:spcAft>
              <a:buClr>
                <a:schemeClr val="accent1"/>
              </a:buClr>
              <a:buFont typeface="Arial" pitchFamily="34" charset="0"/>
              <a:buChar char="•"/>
              <a:tabLst>
                <a:tab pos="2190750" algn="l"/>
              </a:tabLst>
              <a:defRPr lang="de-DE" sz="1800" noProof="0" smtClean="0">
                <a:solidFill>
                  <a:schemeClr val="tx2"/>
                </a:solidFill>
                <a:latin typeface="+mn-lt"/>
              </a:defRPr>
            </a:lvl2pPr>
            <a:lvl3pPr marL="1080000" indent="-360000" algn="l" rtl="0" eaLnBrk="1" fontAlgn="base" hangingPunct="1">
              <a:spcBef>
                <a:spcPts val="400"/>
              </a:spcBef>
              <a:spcAft>
                <a:spcPts val="800"/>
              </a:spcAft>
              <a:buClr>
                <a:schemeClr val="tx2"/>
              </a:buClr>
              <a:buFont typeface="Arial" pitchFamily="34" charset="0"/>
              <a:buChar char="•"/>
              <a:tabLst>
                <a:tab pos="2190750" algn="l"/>
              </a:tabLst>
              <a:defRPr lang="de-DE" sz="1800" noProof="0" smtClean="0">
                <a:solidFill>
                  <a:schemeClr val="tx2"/>
                </a:solidFill>
                <a:latin typeface="+mn-lt"/>
              </a:defRPr>
            </a:lvl3pPr>
            <a:lvl4pPr marL="1440000" indent="-360000" algn="l" rtl="0" eaLnBrk="1" fontAlgn="base" hangingPunct="1">
              <a:spcBef>
                <a:spcPts val="400"/>
              </a:spcBef>
              <a:spcAft>
                <a:spcPts val="800"/>
              </a:spcAft>
              <a:buClr>
                <a:schemeClr val="tx2"/>
              </a:buClr>
              <a:buFont typeface="Arial" pitchFamily="34" charset="0"/>
              <a:buChar char="•"/>
              <a:tabLst>
                <a:tab pos="2190750" algn="l"/>
              </a:tabLst>
              <a:defRPr lang="de-DE" sz="1800" baseline="0" noProof="0" smtClean="0">
                <a:solidFill>
                  <a:schemeClr val="tx2"/>
                </a:solidFill>
                <a:latin typeface="+mn-lt"/>
              </a:defRPr>
            </a:lvl4pPr>
            <a:lvl5pPr marL="180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5pPr>
            <a:lvl6pPr marL="216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6pPr>
            <a:lvl7pPr marL="252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7pPr>
            <a:lvl8pPr marL="288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8pPr>
            <a:lvl9pPr marL="3240000" indent="-360000" algn="l" rtl="0" eaLnBrk="1" fontAlgn="base" hangingPunct="1">
              <a:spcBef>
                <a:spcPts val="400"/>
              </a:spcBef>
              <a:spcAft>
                <a:spcPts val="800"/>
              </a:spcAft>
              <a:buClr>
                <a:srgbClr val="6E6452"/>
              </a:buClr>
              <a:buFont typeface="Arial" pitchFamily="34" charset="0"/>
              <a:buChar char="•"/>
              <a:tabLst>
                <a:tab pos="2190750" algn="l"/>
              </a:tabLst>
              <a:defRPr sz="1800" baseline="0">
                <a:solidFill>
                  <a:srgbClr val="6E6452"/>
                </a:solidFill>
                <a:latin typeface="+mn-lt"/>
              </a:defRPr>
            </a:lvl9pPr>
          </a:lstStyle>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 The Need for GHG Mitigation </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II: The Political Design of GHG Mitigation</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III: LEDS, NAMA, MRV Architecture</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What is a LEDS?</a:t>
            </a:r>
          </a:p>
          <a:p>
            <a:pPr marL="720000" lvl="2" indent="0">
              <a:spcBef>
                <a:spcPts val="0"/>
              </a:spcBef>
              <a:spcAft>
                <a:spcPts val="200"/>
              </a:spcAft>
              <a:buFont typeface="Arial" pitchFamily="34" charset="0"/>
              <a:buNone/>
            </a:pPr>
            <a:r>
              <a:rPr lang="en-US" sz="1300" b="1" kern="0" dirty="0" smtClean="0">
                <a:solidFill>
                  <a:schemeClr val="bg2">
                    <a:lumMod val="50000"/>
                  </a:schemeClr>
                </a:solidFill>
                <a:latin typeface="Calibri" panose="020F0502020204030204" pitchFamily="34" charset="0"/>
              </a:rPr>
              <a:t>What is a LEDS? – Related policies and plans</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What is a NAMA?</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MRV of emissions </a:t>
            </a:r>
            <a:r>
              <a:rPr lang="en-US" sz="1300" kern="0" dirty="0" smtClean="0">
                <a:latin typeface="Calibri" panose="020F0502020204030204" pitchFamily="34" charset="0"/>
              </a:rPr>
              <a:t> </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MRV of actions </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MRV of support </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 – In the Negotiations</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 – National GHG Inventories</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Good practice checklist for generating a GHG inventory</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Emission estimation – National GHG Inventory</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Typical Inventory Development Cycle</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Example of Institutional arrangements: GHG Inventory in the UK</a:t>
            </a: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 – National Communications</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IV: Background on MRV – Biennial Update Reports</a:t>
            </a:r>
            <a:endParaRPr lang="en-US" sz="1300" kern="0" dirty="0" smtClean="0">
              <a:solidFill>
                <a:schemeClr val="bg2">
                  <a:lumMod val="25000"/>
                </a:schemeClr>
              </a:solidFill>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Scope and Content of </a:t>
            </a:r>
            <a:r>
              <a:rPr lang="en-US" sz="1300" b="1" kern="0" dirty="0" err="1" smtClean="0">
                <a:latin typeface="Calibri" panose="020F0502020204030204" pitchFamily="34" charset="0"/>
              </a:rPr>
              <a:t>Biennual</a:t>
            </a:r>
            <a:r>
              <a:rPr lang="en-US" sz="1300" b="1" kern="0" dirty="0" smtClean="0">
                <a:latin typeface="Calibri" panose="020F0502020204030204" pitchFamily="34" charset="0"/>
              </a:rPr>
              <a:t> Update Reports</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Reporting Guidelines for BURs on National Greenhouse Gas Inventory</a:t>
            </a: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Consultative Group of Experts (CGE)</a:t>
            </a:r>
            <a:endParaRPr lang="en-US" sz="1300" kern="0" dirty="0" smtClean="0">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V: Why do we need to M,R &amp; V?</a:t>
            </a:r>
            <a:endParaRPr lang="en-US" sz="1300" kern="0" dirty="0" smtClean="0">
              <a:solidFill>
                <a:schemeClr val="bg2">
                  <a:lumMod val="25000"/>
                </a:schemeClr>
              </a:solidFill>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International requirements</a:t>
            </a:r>
            <a:endParaRPr lang="en-US" sz="1300" kern="0" dirty="0" smtClean="0">
              <a:latin typeface="Calibri" panose="020F0502020204030204" pitchFamily="34" charset="0"/>
            </a:endParaRPr>
          </a:p>
          <a:p>
            <a:pPr marL="360000" lvl="1" indent="0">
              <a:spcBef>
                <a:spcPts val="0"/>
              </a:spcBef>
              <a:spcAft>
                <a:spcPts val="200"/>
              </a:spcAft>
              <a:buFont typeface="Arial" pitchFamily="34" charset="0"/>
              <a:buNone/>
            </a:pPr>
            <a:r>
              <a:rPr lang="en-US" sz="1300" b="1" kern="0" dirty="0" smtClean="0">
                <a:latin typeface="Calibri" panose="020F0502020204030204" pitchFamily="34" charset="0"/>
              </a:rPr>
              <a:t>International Consultation and Analysis (ICA)</a:t>
            </a:r>
            <a:endParaRPr lang="en-US" sz="1300" kern="0" dirty="0" smtClean="0">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VI: Key Features of MRV</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VII: MRV-Tool Objectives and Content</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Intro VIII: Concept to practice</a:t>
            </a:r>
            <a:endParaRPr lang="en-US" sz="1300"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The National MRV System</a:t>
            </a:r>
          </a:p>
          <a:p>
            <a:pPr marL="0" indent="0">
              <a:spcBef>
                <a:spcPts val="0"/>
              </a:spcBef>
              <a:spcAft>
                <a:spcPts val="200"/>
              </a:spcAft>
              <a:buFont typeface="Arial" pitchFamily="34" charset="0"/>
              <a:buNone/>
            </a:pPr>
            <a:endParaRPr lang="en-US" sz="1300" b="1"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endParaRPr lang="en-US" sz="1300" b="1"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Menu: The 3 „Types“ of MRV</a:t>
            </a:r>
          </a:p>
          <a:p>
            <a:pPr marL="0" indent="0">
              <a:spcBef>
                <a:spcPts val="0"/>
              </a:spcBef>
              <a:spcAft>
                <a:spcPts val="200"/>
              </a:spcAft>
              <a:buFont typeface="Arial" pitchFamily="34" charset="0"/>
              <a:buNone/>
            </a:pPr>
            <a:endParaRPr lang="en-US" sz="1300" b="1" kern="0" dirty="0" smtClean="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Different Forms of intended contributions</a:t>
            </a:r>
          </a:p>
          <a:p>
            <a:pPr marL="0" indent="0">
              <a:spcBef>
                <a:spcPts val="0"/>
              </a:spcBef>
              <a:spcAft>
                <a:spcPts val="200"/>
              </a:spcAft>
              <a:buFont typeface="Arial" pitchFamily="34" charset="0"/>
              <a:buNone/>
            </a:pPr>
            <a:endParaRPr lang="en-US" sz="1300" b="1" kern="0" dirty="0">
              <a:solidFill>
                <a:schemeClr val="bg2">
                  <a:lumMod val="25000"/>
                </a:schemeClr>
              </a:solidFill>
              <a:latin typeface="Calibri" panose="020F0502020204030204" pitchFamily="34" charset="0"/>
            </a:endParaRPr>
          </a:p>
          <a:p>
            <a:pPr marL="0" indent="0">
              <a:spcBef>
                <a:spcPts val="0"/>
              </a:spcBef>
              <a:spcAft>
                <a:spcPts val="200"/>
              </a:spcAft>
              <a:buFont typeface="Arial" pitchFamily="34" charset="0"/>
              <a:buNone/>
            </a:pPr>
            <a:r>
              <a:rPr lang="en-US" sz="1300" b="1" kern="0" dirty="0" smtClean="0">
                <a:solidFill>
                  <a:schemeClr val="bg2">
                    <a:lumMod val="25000"/>
                  </a:schemeClr>
                </a:solidFill>
                <a:latin typeface="Calibri" panose="020F0502020204030204" pitchFamily="34" charset="0"/>
              </a:rPr>
              <a:t>Glossary </a:t>
            </a:r>
            <a:endParaRPr lang="en-US" sz="1300" b="1" kern="0" dirty="0">
              <a:solidFill>
                <a:schemeClr val="bg2">
                  <a:lumMod val="25000"/>
                </a:schemeClr>
              </a:solidFill>
              <a:latin typeface="Calibri" panose="020F0502020204030204" pitchFamily="34" charset="0"/>
            </a:endParaRPr>
          </a:p>
        </p:txBody>
      </p:sp>
      <p:sp>
        <p:nvSpPr>
          <p:cNvPr id="14" name="Interaktive Schaltfläche: Nächste(r) oder Weiter 13">
            <a:hlinkClick r:id="rId2" action="ppaction://hlinksldjump" highlightClick="1"/>
          </p:cNvPr>
          <p:cNvSpPr/>
          <p:nvPr/>
        </p:nvSpPr>
        <p:spPr bwMode="auto">
          <a:xfrm>
            <a:off x="3131840" y="2115528"/>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5" name="Interaktive Schaltfläche: Nächste(r) oder Weiter 14">
            <a:hlinkClick r:id="rId3" action="ppaction://hlinksldjump" highlightClick="1"/>
          </p:cNvPr>
          <p:cNvSpPr/>
          <p:nvPr/>
        </p:nvSpPr>
        <p:spPr bwMode="auto">
          <a:xfrm>
            <a:off x="3802268" y="2358354"/>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6" name="Interaktive Schaltfläche: Nächste(r) oder Weiter 15">
            <a:hlinkClick r:id="rId4" action="ppaction://hlinksldjump" highlightClick="1"/>
          </p:cNvPr>
          <p:cNvSpPr/>
          <p:nvPr/>
        </p:nvSpPr>
        <p:spPr bwMode="auto">
          <a:xfrm>
            <a:off x="3423770" y="2552413"/>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7" name="Interaktive Schaltfläche: Nächste(r) oder Weiter 16">
            <a:hlinkClick r:id="rId5" action="ppaction://hlinksldjump" highlightClick="1"/>
          </p:cNvPr>
          <p:cNvSpPr/>
          <p:nvPr/>
        </p:nvSpPr>
        <p:spPr bwMode="auto">
          <a:xfrm>
            <a:off x="2640304" y="3469010"/>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8" name="Interaktive Schaltfläche: Nächste(r) oder Weiter 17">
            <a:hlinkClick r:id="rId6" action="ppaction://hlinksldjump" highlightClick="1"/>
          </p:cNvPr>
          <p:cNvSpPr/>
          <p:nvPr/>
        </p:nvSpPr>
        <p:spPr bwMode="auto">
          <a:xfrm>
            <a:off x="4067944" y="4347032"/>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19" name="Interaktive Schaltfläche: Nächste(r) oder Weiter 18">
            <a:hlinkClick r:id="rId7" action="ppaction://hlinksldjump" highlightClick="1"/>
          </p:cNvPr>
          <p:cNvSpPr/>
          <p:nvPr/>
        </p:nvSpPr>
        <p:spPr bwMode="auto">
          <a:xfrm>
            <a:off x="4519811" y="4594185"/>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0" name="Interaktive Schaltfläche: Nächste(r) oder Weiter 19">
            <a:hlinkClick r:id="rId8" action="ppaction://hlinksldjump" highlightClick="1"/>
          </p:cNvPr>
          <p:cNvSpPr/>
          <p:nvPr/>
        </p:nvSpPr>
        <p:spPr bwMode="auto">
          <a:xfrm>
            <a:off x="7325644" y="2983854"/>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1" name="Interaktive Schaltfläche: Nächste(r) oder Weiter 20">
            <a:hlinkClick r:id="rId9" action="ppaction://hlinksldjump" highlightClick="1"/>
          </p:cNvPr>
          <p:cNvSpPr/>
          <p:nvPr/>
        </p:nvSpPr>
        <p:spPr bwMode="auto">
          <a:xfrm>
            <a:off x="6827912" y="3641081"/>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2" name="Interaktive Schaltfläche: Nächste(r) oder Weiter 21">
            <a:hlinkClick r:id="rId10" action="ppaction://hlinksldjump" highlightClick="1"/>
          </p:cNvPr>
          <p:cNvSpPr/>
          <p:nvPr/>
        </p:nvSpPr>
        <p:spPr bwMode="auto">
          <a:xfrm>
            <a:off x="7740352" y="3878720"/>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3" name="Interaktive Schaltfläche: Nächste(r) oder Weiter 22">
            <a:hlinkClick r:id="rId11" action="ppaction://hlinksldjump" highlightClick="1"/>
          </p:cNvPr>
          <p:cNvSpPr/>
          <p:nvPr/>
        </p:nvSpPr>
        <p:spPr bwMode="auto">
          <a:xfrm>
            <a:off x="6755904" y="4117082"/>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4" name="Interaktive Schaltfläche: Nächste(r) oder Weiter 23">
            <a:hlinkClick r:id="rId12" action="ppaction://hlinksldjump" highlightClick="1"/>
          </p:cNvPr>
          <p:cNvSpPr/>
          <p:nvPr/>
        </p:nvSpPr>
        <p:spPr bwMode="auto">
          <a:xfrm>
            <a:off x="6604324" y="4346449"/>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5" name="Interaktive Schaltfläche: Nächste(r) oder Weiter 24">
            <a:hlinkClick r:id="rId13" action="ppaction://hlinksldjump" highlightClick="1"/>
          </p:cNvPr>
          <p:cNvSpPr/>
          <p:nvPr/>
        </p:nvSpPr>
        <p:spPr bwMode="auto">
          <a:xfrm>
            <a:off x="6803952" y="5012472"/>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6" name="Interaktive Schaltfläche: Nächste(r) oder Weiter 25">
            <a:hlinkClick r:id="rId14" action="ppaction://hlinksldjump" highlightClick="1"/>
          </p:cNvPr>
          <p:cNvSpPr/>
          <p:nvPr/>
        </p:nvSpPr>
        <p:spPr bwMode="auto">
          <a:xfrm>
            <a:off x="4530904" y="6086864"/>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8" name="Interaktive Schaltfläche: Nächste(r) oder Weiter 27">
            <a:hlinkClick r:id="rId15" action="ppaction://hlinksldjump" highlightClick="1"/>
          </p:cNvPr>
          <p:cNvSpPr/>
          <p:nvPr/>
        </p:nvSpPr>
        <p:spPr bwMode="auto">
          <a:xfrm>
            <a:off x="4471291" y="6311272"/>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29" name="Interaktive Schaltfläche: Nächste(r) oder Weiter 28">
            <a:hlinkClick r:id="rId16" action="ppaction://hlinksldjump" highlightClick="1"/>
          </p:cNvPr>
          <p:cNvSpPr/>
          <p:nvPr/>
        </p:nvSpPr>
        <p:spPr bwMode="auto">
          <a:xfrm>
            <a:off x="7051791" y="5485234"/>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31" name="Interaktive Schaltfläche: Nächste(r) oder Weiter 30">
            <a:hlinkClick r:id="" action="ppaction://noaction" highlightClick="1"/>
          </p:cNvPr>
          <p:cNvSpPr/>
          <p:nvPr/>
        </p:nvSpPr>
        <p:spPr bwMode="auto">
          <a:xfrm>
            <a:off x="5351884" y="5942848"/>
            <a:ext cx="144016" cy="144016"/>
          </a:xfrm>
          <a:prstGeom prst="actionButtonForwardNext">
            <a:avLst/>
          </a:prstGeom>
          <a:solidFill>
            <a:schemeClr val="bg2"/>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err="1" smtClean="0">
              <a:ln>
                <a:noFill/>
              </a:ln>
              <a:solidFill>
                <a:schemeClr val="tx2"/>
              </a:solidFill>
              <a:effectLst/>
              <a:latin typeface="Arial" charset="0"/>
            </a:endParaRPr>
          </a:p>
        </p:txBody>
      </p:sp>
      <p:sp>
        <p:nvSpPr>
          <p:cNvPr id="34" name="4 Título"/>
          <p:cNvSpPr txBox="1">
            <a:spLocks/>
          </p:cNvSpPr>
          <p:nvPr/>
        </p:nvSpPr>
        <p:spPr>
          <a:xfrm>
            <a:off x="626850" y="1368900"/>
            <a:ext cx="7776000" cy="617928"/>
          </a:xfrm>
          <a:prstGeom prst="rect">
            <a:avLst/>
          </a:prstGeom>
        </p:spPr>
        <p:txBody>
          <a:bodyPr/>
          <a:lst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de-DE" b="1" kern="0" dirty="0" smtClean="0">
                <a:solidFill>
                  <a:srgbClr val="C00000"/>
                </a:solidFill>
              </a:rPr>
              <a:t>MRV Tool – General Content</a:t>
            </a:r>
            <a:endParaRPr lang="es-MX" b="0" kern="0" dirty="0"/>
          </a:p>
        </p:txBody>
      </p:sp>
    </p:spTree>
    <p:extLst>
      <p:ext uri="{BB962C8B-B14F-4D97-AF65-F5344CB8AC3E}">
        <p14:creationId xmlns:p14="http://schemas.microsoft.com/office/powerpoint/2010/main" val="293706838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ChangeArrowheads="1"/>
          </p:cNvSpPr>
          <p:nvPr/>
        </p:nvSpPr>
        <p:spPr bwMode="auto">
          <a:xfrm>
            <a:off x="1536700" y="3581400"/>
            <a:ext cx="7610475" cy="1122363"/>
          </a:xfrm>
          <a:prstGeom prst="rect">
            <a:avLst/>
          </a:prstGeom>
          <a:solidFill>
            <a:schemeClr val="bg2">
              <a:lumMod val="75000"/>
            </a:schemeClr>
          </a:solidFill>
          <a:ln w="9525">
            <a:noFill/>
            <a:miter lim="800000"/>
            <a:headEnd/>
            <a:tailEnd/>
          </a:ln>
        </p:spPr>
        <p:txBody>
          <a:bodyPr wrap="none" anchor="ctr"/>
          <a:lstStyle/>
          <a:p>
            <a:pPr>
              <a:defRPr/>
            </a:pPr>
            <a:endParaRPr lang="es-ES" dirty="0"/>
          </a:p>
        </p:txBody>
      </p:sp>
      <p:sp>
        <p:nvSpPr>
          <p:cNvPr id="101379" name="Text Box 4"/>
          <p:cNvSpPr txBox="1">
            <a:spLocks noChangeArrowheads="1"/>
          </p:cNvSpPr>
          <p:nvPr/>
        </p:nvSpPr>
        <p:spPr bwMode="auto">
          <a:xfrm>
            <a:off x="0" y="1808163"/>
            <a:ext cx="245427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en-GB" sz="30000" dirty="0" smtClean="0">
                <a:solidFill>
                  <a:srgbClr val="C80F0F"/>
                </a:solidFill>
              </a:rPr>
              <a:t>I</a:t>
            </a:r>
            <a:endParaRPr lang="en-GB" sz="30000" dirty="0">
              <a:solidFill>
                <a:srgbClr val="C80F0F"/>
              </a:solidFill>
            </a:endParaRPr>
          </a:p>
        </p:txBody>
      </p:sp>
      <p:sp>
        <p:nvSpPr>
          <p:cNvPr id="43012" name="Rectangle 5"/>
          <p:cNvSpPr>
            <a:spLocks noGrp="1" noChangeArrowheads="1"/>
          </p:cNvSpPr>
          <p:nvPr>
            <p:ph idx="1"/>
          </p:nvPr>
        </p:nvSpPr>
        <p:spPr>
          <a:xfrm>
            <a:off x="2193925" y="3654425"/>
            <a:ext cx="6950075" cy="1041400"/>
          </a:xfrm>
          <a:solidFill>
            <a:schemeClr val="bg2">
              <a:lumMod val="75000"/>
            </a:schemeClr>
          </a:solidFill>
        </p:spPr>
        <p:txBody>
          <a:bodyPr>
            <a:normAutofit/>
          </a:bodyPr>
          <a:lstStyle/>
          <a:p>
            <a:pPr marL="0" indent="0">
              <a:buNone/>
              <a:tabLst/>
              <a:defRPr/>
            </a:pPr>
            <a:r>
              <a:rPr lang="es-MX" sz="2800" dirty="0" smtClean="0"/>
              <a:t>GIZ in </a:t>
            </a:r>
            <a:r>
              <a:rPr lang="es-MX" sz="2800" dirty="0" err="1" smtClean="0"/>
              <a:t>Mexico</a:t>
            </a:r>
            <a:endParaRPr lang="es-ES" sz="2000" dirty="0" smtClean="0"/>
          </a:p>
        </p:txBody>
      </p:sp>
      <p:sp>
        <p:nvSpPr>
          <p:cNvPr id="101381" name="Rectangle 6"/>
          <p:cNvSpPr>
            <a:spLocks noChangeArrowheads="1"/>
          </p:cNvSpPr>
          <p:nvPr/>
        </p:nvSpPr>
        <p:spPr bwMode="auto">
          <a:xfrm>
            <a:off x="977900" y="5214938"/>
            <a:ext cx="7202488"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42925" indent="-542925">
              <a:spcBef>
                <a:spcPts val="700"/>
              </a:spcBef>
              <a:spcAft>
                <a:spcPts val="600"/>
              </a:spcAft>
              <a:buClr>
                <a:srgbClr val="999999"/>
              </a:buClr>
              <a:tabLst>
                <a:tab pos="542925" algn="l"/>
              </a:tabLst>
            </a:pPr>
            <a:endParaRPr lang="es-MX" sz="2000">
              <a:solidFill>
                <a:srgbClr val="939393"/>
              </a:solidFill>
              <a:cs typeface="Arial" charset="0"/>
            </a:endParaRPr>
          </a:p>
        </p:txBody>
      </p:sp>
      <p:sp>
        <p:nvSpPr>
          <p:cNvPr id="43014" name="Rectangle 7"/>
          <p:cNvSpPr>
            <a:spLocks noChangeArrowheads="1"/>
          </p:cNvSpPr>
          <p:nvPr/>
        </p:nvSpPr>
        <p:spPr bwMode="auto">
          <a:xfrm>
            <a:off x="977900" y="1538288"/>
            <a:ext cx="7202488" cy="846137"/>
          </a:xfrm>
          <a:prstGeom prst="rect">
            <a:avLst/>
          </a:prstGeom>
          <a:noFill/>
          <a:ln w="9525">
            <a:noFill/>
            <a:miter lim="800000"/>
            <a:headEnd/>
            <a:tailEnd/>
          </a:ln>
        </p:spPr>
        <p:txBody>
          <a:bodyPr/>
          <a:lstStyle/>
          <a:p>
            <a:pPr marL="542925" indent="-542925">
              <a:spcBef>
                <a:spcPts val="700"/>
              </a:spcBef>
              <a:spcAft>
                <a:spcPts val="600"/>
              </a:spcAft>
              <a:buClr>
                <a:srgbClr val="999999"/>
              </a:buClr>
              <a:buFont typeface="Wingdings" pitchFamily="2" charset="2"/>
              <a:buAutoNum type="arabicPeriod"/>
              <a:tabLst>
                <a:tab pos="542925" algn="l"/>
              </a:tabLst>
              <a:defRPr/>
            </a:pPr>
            <a:r>
              <a:rPr lang="es-MX" sz="1800" b="0" dirty="0" err="1">
                <a:solidFill>
                  <a:schemeClr val="bg2">
                    <a:lumMod val="50000"/>
                  </a:schemeClr>
                </a:solidFill>
              </a:rPr>
              <a:t>Introduction</a:t>
            </a:r>
            <a:r>
              <a:rPr lang="es-MX" sz="1800" b="0" dirty="0">
                <a:solidFill>
                  <a:schemeClr val="bg2">
                    <a:lumMod val="50000"/>
                  </a:schemeClr>
                </a:solidFill>
              </a:rPr>
              <a:t>     MRV </a:t>
            </a:r>
            <a:r>
              <a:rPr lang="es-MX" sz="1800" b="0" dirty="0" err="1">
                <a:solidFill>
                  <a:schemeClr val="bg2">
                    <a:lumMod val="50000"/>
                  </a:schemeClr>
                </a:solidFill>
              </a:rPr>
              <a:t>Background</a:t>
            </a:r>
            <a:r>
              <a:rPr lang="es-MX" sz="1800" b="0" dirty="0">
                <a:solidFill>
                  <a:schemeClr val="bg2">
                    <a:lumMod val="50000"/>
                  </a:schemeClr>
                </a:solidFill>
              </a:rPr>
              <a:t> </a:t>
            </a:r>
            <a:endParaRPr lang="es-MX" sz="1800" b="0" dirty="0" smtClean="0">
              <a:solidFill>
                <a:schemeClr val="bg2">
                  <a:lumMod val="50000"/>
                </a:schemeClr>
              </a:solidFill>
            </a:endParaRPr>
          </a:p>
          <a:p>
            <a:pPr marL="542925" indent="-542925">
              <a:spcBef>
                <a:spcPts val="700"/>
              </a:spcBef>
              <a:spcAft>
                <a:spcPts val="600"/>
              </a:spcAft>
              <a:buClr>
                <a:srgbClr val="999999"/>
              </a:buClr>
              <a:buFont typeface="Wingdings" pitchFamily="2" charset="2"/>
              <a:buAutoNum type="arabicPeriod"/>
              <a:tabLst>
                <a:tab pos="542925" algn="l"/>
              </a:tabLst>
              <a:defRPr/>
            </a:pPr>
            <a:r>
              <a:rPr lang="es-ES" sz="1800" b="0" dirty="0" smtClean="0">
                <a:solidFill>
                  <a:srgbClr val="D2CDC8">
                    <a:lumMod val="50000"/>
                  </a:srgbClr>
                </a:solidFill>
              </a:rPr>
              <a:t>MRV </a:t>
            </a:r>
            <a:r>
              <a:rPr lang="es-ES" sz="1800" b="0" dirty="0" err="1" smtClean="0">
                <a:solidFill>
                  <a:srgbClr val="D2CDC8">
                    <a:lumMod val="50000"/>
                  </a:srgbClr>
                </a:solidFill>
              </a:rPr>
              <a:t>Tool</a:t>
            </a:r>
            <a:r>
              <a:rPr lang="es-ES" sz="1800" b="0" dirty="0" smtClean="0">
                <a:solidFill>
                  <a:srgbClr val="D2CDC8">
                    <a:lumMod val="50000"/>
                  </a:srgbClr>
                </a:solidFill>
              </a:rPr>
              <a:t> </a:t>
            </a:r>
            <a:r>
              <a:rPr lang="es-ES" sz="1800" b="0" dirty="0" err="1" smtClean="0">
                <a:solidFill>
                  <a:srgbClr val="D2CDC8">
                    <a:lumMod val="50000"/>
                  </a:srgbClr>
                </a:solidFill>
              </a:rPr>
              <a:t>Overview</a:t>
            </a:r>
            <a:endParaRPr lang="es-ES" sz="1800" b="0" dirty="0" smtClean="0">
              <a:solidFill>
                <a:srgbClr val="D2CDC8">
                  <a:lumMod val="50000"/>
                </a:srgbClr>
              </a:solidFill>
            </a:endParaRPr>
          </a:p>
          <a:p>
            <a:pPr marL="542925" indent="-542925">
              <a:spcBef>
                <a:spcPts val="700"/>
              </a:spcBef>
              <a:spcAft>
                <a:spcPts val="600"/>
              </a:spcAft>
              <a:buClr>
                <a:srgbClr val="999999"/>
              </a:buClr>
              <a:buFont typeface="Wingdings" pitchFamily="2" charset="2"/>
              <a:buAutoNum type="arabicPeriod"/>
              <a:tabLst>
                <a:tab pos="542925" algn="l"/>
              </a:tabLst>
              <a:defRPr/>
            </a:pPr>
            <a:r>
              <a:rPr lang="es-ES" sz="1800" b="0" dirty="0" smtClean="0">
                <a:solidFill>
                  <a:srgbClr val="D2CDC8">
                    <a:lumMod val="50000"/>
                  </a:srgbClr>
                </a:solidFill>
              </a:rPr>
              <a:t>MRV </a:t>
            </a:r>
            <a:r>
              <a:rPr lang="es-ES" sz="1800" b="0" dirty="0" err="1" smtClean="0">
                <a:solidFill>
                  <a:srgbClr val="D2CDC8">
                    <a:lumMod val="50000"/>
                  </a:srgbClr>
                </a:solidFill>
              </a:rPr>
              <a:t>Tool</a:t>
            </a:r>
            <a:r>
              <a:rPr lang="es-ES" sz="1800" b="0" dirty="0" smtClean="0">
                <a:solidFill>
                  <a:srgbClr val="D2CDC8">
                    <a:lumMod val="50000"/>
                  </a:srgbClr>
                </a:solidFill>
              </a:rPr>
              <a:t> </a:t>
            </a:r>
            <a:r>
              <a:rPr lang="es-ES" sz="1800" b="0" dirty="0" err="1" smtClean="0">
                <a:solidFill>
                  <a:srgbClr val="D2CDC8">
                    <a:lumMod val="50000"/>
                  </a:srgbClr>
                </a:solidFill>
              </a:rPr>
              <a:t>for</a:t>
            </a:r>
            <a:r>
              <a:rPr lang="es-ES" sz="1800" b="0" dirty="0" smtClean="0">
                <a:solidFill>
                  <a:srgbClr val="D2CDC8">
                    <a:lumMod val="50000"/>
                  </a:srgbClr>
                </a:solidFill>
              </a:rPr>
              <a:t> </a:t>
            </a:r>
            <a:r>
              <a:rPr lang="es-ES" sz="1800" b="0" dirty="0" err="1" smtClean="0">
                <a:solidFill>
                  <a:srgbClr val="D2CDC8">
                    <a:lumMod val="50000"/>
                  </a:srgbClr>
                </a:solidFill>
              </a:rPr>
              <a:t>NAMAs</a:t>
            </a:r>
            <a:endParaRPr lang="es-MX" sz="1800" b="0" dirty="0">
              <a:solidFill>
                <a:srgbClr val="D2CDC8">
                  <a:lumMod val="50000"/>
                </a:srgbClr>
              </a:solidFill>
            </a:endParaRPr>
          </a:p>
        </p:txBody>
      </p:sp>
    </p:spTree>
    <p:extLst>
      <p:ext uri="{BB962C8B-B14F-4D97-AF65-F5344CB8AC3E}">
        <p14:creationId xmlns:p14="http://schemas.microsoft.com/office/powerpoint/2010/main" val="63626005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pic>
        <p:nvPicPr>
          <p:cNvPr id="6" name="Picture 2"/>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11332" t="1570" r="12460" b="1048"/>
          <a:stretch/>
        </p:blipFill>
        <p:spPr bwMode="auto">
          <a:xfrm>
            <a:off x="1150883" y="1873787"/>
            <a:ext cx="6542689" cy="470043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p:spPr>
      </p:pic>
      <p:sp>
        <p:nvSpPr>
          <p:cNvPr id="7" name="4 Título"/>
          <p:cNvSpPr txBox="1">
            <a:spLocks/>
          </p:cNvSpPr>
          <p:nvPr/>
        </p:nvSpPr>
        <p:spPr bwMode="auto">
          <a:xfrm>
            <a:off x="407775" y="1299486"/>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de-DE" b="1" kern="0" dirty="0" smtClean="0">
                <a:solidFill>
                  <a:srgbClr val="C00000"/>
                </a:solidFill>
              </a:rPr>
              <a:t>MRV Tool – Main Menu</a:t>
            </a:r>
            <a:r>
              <a:rPr lang="es-MX" b="0" kern="0" dirty="0" smtClean="0"/>
              <a:t/>
            </a:r>
            <a:br>
              <a:rPr lang="es-MX" b="0" kern="0" dirty="0" smtClean="0"/>
            </a:br>
            <a:endParaRPr lang="es-MX" b="0" kern="0" dirty="0"/>
          </a:p>
        </p:txBody>
      </p:sp>
      <p:sp>
        <p:nvSpPr>
          <p:cNvPr id="10" name="9 Flecha derecha"/>
          <p:cNvSpPr/>
          <p:nvPr/>
        </p:nvSpPr>
        <p:spPr bwMode="auto">
          <a:xfrm>
            <a:off x="8056178" y="5754413"/>
            <a:ext cx="1024758" cy="646386"/>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r>
              <a:rPr lang="es-MX" sz="1100" dirty="0">
                <a:hlinkClick r:id="rId4" action="ppaction://hlinkpres?slideindex=1&amp;slidetitle="/>
              </a:rPr>
              <a:t>MRV </a:t>
            </a:r>
            <a:r>
              <a:rPr lang="es-MX" sz="1100" dirty="0" err="1">
                <a:hlinkClick r:id="rId4" action="ppaction://hlinkpres?slideindex=1&amp;slidetitle="/>
              </a:rPr>
              <a:t>Tool</a:t>
            </a:r>
            <a:endParaRPr lang="es-MX" sz="1100" dirty="0"/>
          </a:p>
          <a:p>
            <a:pPr marL="0" marR="0" indent="0" algn="l" defTabSz="914400" rtl="0" eaLnBrk="0" fontAlgn="base" latinLnBrk="0" hangingPunct="0">
              <a:lnSpc>
                <a:spcPct val="100000"/>
              </a:lnSpc>
              <a:spcBef>
                <a:spcPct val="0"/>
              </a:spcBef>
              <a:spcAft>
                <a:spcPct val="0"/>
              </a:spcAft>
              <a:buClrTx/>
              <a:buSzTx/>
              <a:buFontTx/>
              <a:buNone/>
              <a:tabLst/>
            </a:pPr>
            <a:endParaRPr kumimoji="0" lang="es-MX" sz="2200" b="1" i="0" u="none" strike="noStrike" cap="none" normalizeH="0" baseline="0" dirty="0" smtClean="0">
              <a:ln>
                <a:noFill/>
              </a:ln>
              <a:solidFill>
                <a:srgbClr val="999999"/>
              </a:solidFill>
              <a:effectLst/>
              <a:latin typeface="Arial" charset="0"/>
            </a:endParaRPr>
          </a:p>
        </p:txBody>
      </p:sp>
    </p:spTree>
    <p:extLst>
      <p:ext uri="{BB962C8B-B14F-4D97-AF65-F5344CB8AC3E}">
        <p14:creationId xmlns:p14="http://schemas.microsoft.com/office/powerpoint/2010/main" val="3676083742"/>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ChangeArrowheads="1"/>
          </p:cNvSpPr>
          <p:nvPr/>
        </p:nvSpPr>
        <p:spPr bwMode="auto">
          <a:xfrm>
            <a:off x="1536700" y="3581400"/>
            <a:ext cx="7610475" cy="1122363"/>
          </a:xfrm>
          <a:prstGeom prst="rect">
            <a:avLst/>
          </a:prstGeom>
          <a:solidFill>
            <a:schemeClr val="bg2">
              <a:lumMod val="75000"/>
            </a:schemeClr>
          </a:solidFill>
          <a:ln w="9525">
            <a:noFill/>
            <a:miter lim="800000"/>
            <a:headEnd/>
            <a:tailEnd/>
          </a:ln>
        </p:spPr>
        <p:txBody>
          <a:bodyPr wrap="none" anchor="ctr"/>
          <a:lstStyle/>
          <a:p>
            <a:pPr>
              <a:defRPr/>
            </a:pPr>
            <a:endParaRPr lang="es-ES" dirty="0"/>
          </a:p>
        </p:txBody>
      </p:sp>
      <p:sp>
        <p:nvSpPr>
          <p:cNvPr id="101379" name="Text Box 4"/>
          <p:cNvSpPr txBox="1">
            <a:spLocks noChangeArrowheads="1"/>
          </p:cNvSpPr>
          <p:nvPr/>
        </p:nvSpPr>
        <p:spPr bwMode="auto">
          <a:xfrm>
            <a:off x="0" y="1808163"/>
            <a:ext cx="245427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en-GB" sz="30000">
                <a:solidFill>
                  <a:srgbClr val="C80F0F"/>
                </a:solidFill>
              </a:rPr>
              <a:t>3</a:t>
            </a:r>
          </a:p>
        </p:txBody>
      </p:sp>
      <p:sp>
        <p:nvSpPr>
          <p:cNvPr id="43012" name="Rectangle 5"/>
          <p:cNvSpPr>
            <a:spLocks noGrp="1" noChangeArrowheads="1"/>
          </p:cNvSpPr>
          <p:nvPr>
            <p:ph idx="1"/>
          </p:nvPr>
        </p:nvSpPr>
        <p:spPr>
          <a:xfrm>
            <a:off x="2193925" y="3654425"/>
            <a:ext cx="6950075" cy="1041400"/>
          </a:xfrm>
          <a:solidFill>
            <a:schemeClr val="bg2">
              <a:lumMod val="75000"/>
            </a:schemeClr>
          </a:solidFill>
        </p:spPr>
        <p:txBody>
          <a:bodyPr>
            <a:normAutofit/>
          </a:bodyPr>
          <a:lstStyle/>
          <a:p>
            <a:pPr marL="0" indent="0">
              <a:buNone/>
              <a:tabLst/>
              <a:defRPr/>
            </a:pPr>
            <a:r>
              <a:rPr lang="es-MX" sz="2800" dirty="0">
                <a:solidFill>
                  <a:schemeClr val="bg1"/>
                </a:solidFill>
              </a:rPr>
              <a:t>MRV </a:t>
            </a:r>
            <a:r>
              <a:rPr lang="es-MX" sz="2800" dirty="0" err="1">
                <a:solidFill>
                  <a:schemeClr val="bg1"/>
                </a:solidFill>
              </a:rPr>
              <a:t>Tool</a:t>
            </a:r>
            <a:r>
              <a:rPr lang="es-MX" sz="2800" dirty="0">
                <a:solidFill>
                  <a:schemeClr val="bg1"/>
                </a:solidFill>
              </a:rPr>
              <a:t> </a:t>
            </a:r>
            <a:r>
              <a:rPr lang="es-MX" sz="2800" dirty="0" err="1">
                <a:solidFill>
                  <a:schemeClr val="bg1"/>
                </a:solidFill>
              </a:rPr>
              <a:t>for</a:t>
            </a:r>
            <a:r>
              <a:rPr lang="es-MX" sz="2800" dirty="0">
                <a:solidFill>
                  <a:schemeClr val="bg1"/>
                </a:solidFill>
              </a:rPr>
              <a:t> </a:t>
            </a:r>
            <a:r>
              <a:rPr lang="es-MX" sz="2800" dirty="0" err="1">
                <a:solidFill>
                  <a:schemeClr val="bg1"/>
                </a:solidFill>
              </a:rPr>
              <a:t>NAMAs</a:t>
            </a:r>
            <a:endParaRPr lang="es-ES" sz="2000" dirty="0" smtClean="0">
              <a:solidFill>
                <a:schemeClr val="bg1"/>
              </a:solidFill>
            </a:endParaRPr>
          </a:p>
        </p:txBody>
      </p:sp>
      <p:sp>
        <p:nvSpPr>
          <p:cNvPr id="101381" name="Rectangle 6"/>
          <p:cNvSpPr>
            <a:spLocks noChangeArrowheads="1"/>
          </p:cNvSpPr>
          <p:nvPr/>
        </p:nvSpPr>
        <p:spPr bwMode="auto">
          <a:xfrm>
            <a:off x="977900" y="5214938"/>
            <a:ext cx="7202488"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42925" indent="-542925">
              <a:spcBef>
                <a:spcPts val="700"/>
              </a:spcBef>
              <a:spcAft>
                <a:spcPts val="600"/>
              </a:spcAft>
              <a:buClr>
                <a:srgbClr val="999999"/>
              </a:buClr>
              <a:tabLst>
                <a:tab pos="542925" algn="l"/>
              </a:tabLst>
            </a:pPr>
            <a:endParaRPr lang="es-MX" sz="2000">
              <a:solidFill>
                <a:srgbClr val="939393"/>
              </a:solidFill>
              <a:cs typeface="Arial" charset="0"/>
            </a:endParaRPr>
          </a:p>
        </p:txBody>
      </p:sp>
      <p:sp>
        <p:nvSpPr>
          <p:cNvPr id="43014" name="Rectangle 7"/>
          <p:cNvSpPr>
            <a:spLocks noChangeArrowheads="1"/>
          </p:cNvSpPr>
          <p:nvPr/>
        </p:nvSpPr>
        <p:spPr bwMode="auto">
          <a:xfrm>
            <a:off x="977900" y="1538288"/>
            <a:ext cx="7202488" cy="846137"/>
          </a:xfrm>
          <a:prstGeom prst="rect">
            <a:avLst/>
          </a:prstGeom>
          <a:noFill/>
          <a:ln w="9525">
            <a:noFill/>
            <a:miter lim="800000"/>
            <a:headEnd/>
            <a:tailEnd/>
          </a:ln>
        </p:spPr>
        <p:txBody>
          <a:bodyPr/>
          <a:lstStyle/>
          <a:p>
            <a:pPr marL="542925" indent="-542925">
              <a:spcBef>
                <a:spcPts val="700"/>
              </a:spcBef>
              <a:spcAft>
                <a:spcPts val="600"/>
              </a:spcAft>
              <a:buClr>
                <a:srgbClr val="999999"/>
              </a:buClr>
              <a:buFont typeface="Wingdings" pitchFamily="2" charset="2"/>
              <a:buAutoNum type="arabicPeriod"/>
              <a:tabLst>
                <a:tab pos="542925" algn="l"/>
              </a:tabLst>
              <a:defRPr/>
            </a:pPr>
            <a:r>
              <a:rPr lang="es-MX" sz="1800" b="0" dirty="0" err="1">
                <a:solidFill>
                  <a:schemeClr val="bg2">
                    <a:lumMod val="50000"/>
                  </a:schemeClr>
                </a:solidFill>
              </a:rPr>
              <a:t>Introduction</a:t>
            </a:r>
            <a:r>
              <a:rPr lang="es-MX" sz="1800" b="0" dirty="0">
                <a:solidFill>
                  <a:schemeClr val="bg2">
                    <a:lumMod val="50000"/>
                  </a:schemeClr>
                </a:solidFill>
              </a:rPr>
              <a:t>     MRV </a:t>
            </a:r>
            <a:r>
              <a:rPr lang="es-MX" sz="1800" b="0" dirty="0" err="1">
                <a:solidFill>
                  <a:schemeClr val="bg2">
                    <a:lumMod val="50000"/>
                  </a:schemeClr>
                </a:solidFill>
              </a:rPr>
              <a:t>Background</a:t>
            </a:r>
            <a:r>
              <a:rPr lang="es-MX" sz="1800" b="0" dirty="0">
                <a:solidFill>
                  <a:schemeClr val="bg2">
                    <a:lumMod val="50000"/>
                  </a:schemeClr>
                </a:solidFill>
              </a:rPr>
              <a:t> </a:t>
            </a:r>
            <a:endParaRPr lang="es-MX" sz="1800" b="0" dirty="0" smtClean="0">
              <a:solidFill>
                <a:schemeClr val="bg2">
                  <a:lumMod val="50000"/>
                </a:schemeClr>
              </a:solidFill>
            </a:endParaRPr>
          </a:p>
          <a:p>
            <a:pPr marL="542925" indent="-542925">
              <a:spcBef>
                <a:spcPts val="700"/>
              </a:spcBef>
              <a:spcAft>
                <a:spcPts val="600"/>
              </a:spcAft>
              <a:buClr>
                <a:srgbClr val="999999"/>
              </a:buClr>
              <a:buFont typeface="Wingdings" pitchFamily="2" charset="2"/>
              <a:buAutoNum type="arabicPeriod"/>
              <a:tabLst>
                <a:tab pos="542925" algn="l"/>
              </a:tabLst>
              <a:defRPr/>
            </a:pPr>
            <a:r>
              <a:rPr lang="es-ES" sz="1800" b="0" dirty="0" smtClean="0">
                <a:solidFill>
                  <a:srgbClr val="D2CDC8">
                    <a:lumMod val="50000"/>
                  </a:srgbClr>
                </a:solidFill>
              </a:rPr>
              <a:t>MRV </a:t>
            </a:r>
            <a:r>
              <a:rPr lang="es-ES" sz="1800" b="0" dirty="0" err="1" smtClean="0">
                <a:solidFill>
                  <a:srgbClr val="D2CDC8">
                    <a:lumMod val="50000"/>
                  </a:srgbClr>
                </a:solidFill>
              </a:rPr>
              <a:t>Tool</a:t>
            </a:r>
            <a:r>
              <a:rPr lang="es-ES" sz="1800" b="0" dirty="0" smtClean="0">
                <a:solidFill>
                  <a:srgbClr val="D2CDC8">
                    <a:lumMod val="50000"/>
                  </a:srgbClr>
                </a:solidFill>
              </a:rPr>
              <a:t> </a:t>
            </a:r>
            <a:r>
              <a:rPr lang="es-ES" sz="1800" b="0" dirty="0" err="1" smtClean="0">
                <a:solidFill>
                  <a:srgbClr val="D2CDC8">
                    <a:lumMod val="50000"/>
                  </a:srgbClr>
                </a:solidFill>
              </a:rPr>
              <a:t>Overview</a:t>
            </a:r>
            <a:endParaRPr lang="es-MX" sz="1800" b="0" dirty="0">
              <a:solidFill>
                <a:srgbClr val="D2CDC8">
                  <a:lumMod val="50000"/>
                </a:srgbClr>
              </a:solidFill>
            </a:endParaRPr>
          </a:p>
        </p:txBody>
      </p:sp>
    </p:spTree>
    <p:extLst>
      <p:ext uri="{BB962C8B-B14F-4D97-AF65-F5344CB8AC3E}">
        <p14:creationId xmlns:p14="http://schemas.microsoft.com/office/powerpoint/2010/main" val="2261495809"/>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ebogener Pfeil 4"/>
          <p:cNvSpPr/>
          <p:nvPr/>
        </p:nvSpPr>
        <p:spPr>
          <a:xfrm>
            <a:off x="2434278" y="2187803"/>
            <a:ext cx="4441547" cy="4338572"/>
          </a:xfrm>
          <a:prstGeom prst="circularArrow">
            <a:avLst>
              <a:gd name="adj1" fmla="val 15680"/>
              <a:gd name="adj2" fmla="val 1142319"/>
              <a:gd name="adj3" fmla="val 20457687"/>
              <a:gd name="adj4" fmla="val 682382"/>
              <a:gd name="adj5" fmla="val 12500"/>
            </a:avLst>
          </a:prstGeom>
          <a:gradFill flip="none" rotWithShape="1">
            <a:gsLst>
              <a:gs pos="0">
                <a:srgbClr val="78BC85">
                  <a:shade val="30000"/>
                  <a:satMod val="115000"/>
                </a:srgbClr>
              </a:gs>
              <a:gs pos="50000">
                <a:srgbClr val="78BC85">
                  <a:shade val="67500"/>
                  <a:satMod val="115000"/>
                </a:srgbClr>
              </a:gs>
              <a:gs pos="100000">
                <a:srgbClr val="78BC85">
                  <a:shade val="100000"/>
                  <a:satMod val="115000"/>
                </a:srgbClr>
              </a:gs>
            </a:gsLst>
            <a:lin ang="13500000" scaled="1"/>
            <a:tileRect/>
          </a:gradFill>
          <a:ln w="19050" cap="rnd">
            <a:solidFill>
              <a:schemeClr val="bg1">
                <a:lumMod val="50000"/>
              </a:schemeClr>
            </a:solidFill>
            <a:miter lim="800000"/>
          </a:ln>
          <a:effectLst>
            <a:outerShdw blurRad="50800" dist="38100" dir="2700000" algn="tl" rotWithShape="0">
              <a:prstClr val="black">
                <a:alpha val="40000"/>
              </a:prstClr>
            </a:outerShdw>
          </a:effectLst>
          <a:scene3d>
            <a:camera prst="orthographicFront"/>
            <a:lightRig rig="threePt" dir="t"/>
          </a:scene3d>
          <a:sp3d>
            <a:bevelT w="952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1"/>
              </a:solidFill>
              <a:latin typeface="Calibri" pitchFamily="34" charset="0"/>
            </a:endParaRPr>
          </a:p>
        </p:txBody>
      </p:sp>
      <p:sp>
        <p:nvSpPr>
          <p:cNvPr id="6" name="Textfeld 5">
            <a:hlinkClick r:id="rId2" action="ppaction://hlinksldjump"/>
          </p:cNvPr>
          <p:cNvSpPr txBox="1"/>
          <p:nvPr/>
        </p:nvSpPr>
        <p:spPr>
          <a:xfrm>
            <a:off x="3646330" y="3361322"/>
            <a:ext cx="1789336" cy="877163"/>
          </a:xfrm>
          <a:prstGeom prst="rect">
            <a:avLst/>
          </a:prstGeom>
          <a:noFill/>
        </p:spPr>
        <p:txBody>
          <a:bodyPr wrap="square" rtlCol="0">
            <a:spAutoFit/>
          </a:bodyPr>
          <a:lstStyle/>
          <a:p>
            <a:pPr algn="ctr"/>
            <a:r>
              <a:rPr lang="de-DE" sz="2000" b="1" dirty="0" smtClean="0">
                <a:solidFill>
                  <a:schemeClr val="tx2">
                    <a:lumMod val="75000"/>
                  </a:schemeClr>
                </a:solidFill>
                <a:latin typeface="Calibri" pitchFamily="34" charset="0"/>
              </a:rPr>
              <a:t>MRV </a:t>
            </a:r>
            <a:r>
              <a:rPr lang="de-DE" sz="2000" b="1" dirty="0" err="1" smtClean="0">
                <a:solidFill>
                  <a:schemeClr val="tx2">
                    <a:lumMod val="75000"/>
                  </a:schemeClr>
                </a:solidFill>
                <a:latin typeface="Calibri" pitchFamily="34" charset="0"/>
              </a:rPr>
              <a:t>of</a:t>
            </a:r>
            <a:r>
              <a:rPr lang="de-DE" sz="2000" b="1" dirty="0" smtClean="0">
                <a:solidFill>
                  <a:schemeClr val="tx2">
                    <a:lumMod val="75000"/>
                  </a:schemeClr>
                </a:solidFill>
                <a:latin typeface="Calibri" pitchFamily="34" charset="0"/>
              </a:rPr>
              <a:t> NAMAs</a:t>
            </a:r>
          </a:p>
          <a:p>
            <a:pPr algn="ctr"/>
            <a:r>
              <a:rPr lang="de-DE" sz="1050" b="1" dirty="0" err="1" smtClean="0">
                <a:solidFill>
                  <a:schemeClr val="tx2">
                    <a:lumMod val="75000"/>
                  </a:schemeClr>
                </a:solidFill>
                <a:latin typeface="Calibri" pitchFamily="34" charset="0"/>
                <a:hlinkClick r:id="" action="ppaction://noaction"/>
              </a:rPr>
              <a:t>What</a:t>
            </a:r>
            <a:r>
              <a:rPr lang="de-DE" sz="1050" b="1" dirty="0" smtClean="0">
                <a:solidFill>
                  <a:schemeClr val="tx2">
                    <a:lumMod val="75000"/>
                  </a:schemeClr>
                </a:solidFill>
                <a:latin typeface="Calibri" pitchFamily="34" charset="0"/>
                <a:hlinkClick r:id="" action="ppaction://noaction"/>
              </a:rPr>
              <a:t> </a:t>
            </a:r>
            <a:r>
              <a:rPr lang="de-DE" sz="1050" b="1" dirty="0" err="1" smtClean="0">
                <a:solidFill>
                  <a:schemeClr val="tx2">
                    <a:lumMod val="75000"/>
                  </a:schemeClr>
                </a:solidFill>
                <a:latin typeface="Calibri" pitchFamily="34" charset="0"/>
                <a:hlinkClick r:id="" action="ppaction://noaction"/>
              </a:rPr>
              <a:t>is</a:t>
            </a:r>
            <a:r>
              <a:rPr lang="de-DE" sz="1050" b="1" dirty="0" smtClean="0">
                <a:solidFill>
                  <a:schemeClr val="tx2">
                    <a:lumMod val="75000"/>
                  </a:schemeClr>
                </a:solidFill>
                <a:latin typeface="Calibri" pitchFamily="34" charset="0"/>
                <a:hlinkClick r:id="" action="ppaction://noaction"/>
              </a:rPr>
              <a:t> MRV </a:t>
            </a:r>
            <a:r>
              <a:rPr lang="de-DE" sz="1050" b="1" dirty="0" err="1" smtClean="0">
                <a:solidFill>
                  <a:schemeClr val="tx2">
                    <a:lumMod val="75000"/>
                  </a:schemeClr>
                </a:solidFill>
                <a:latin typeface="Calibri" pitchFamily="34" charset="0"/>
                <a:hlinkClick r:id="" action="ppaction://noaction"/>
              </a:rPr>
              <a:t>of</a:t>
            </a:r>
            <a:r>
              <a:rPr lang="de-DE" sz="1050" b="1" dirty="0" smtClean="0">
                <a:solidFill>
                  <a:schemeClr val="tx2">
                    <a:lumMod val="75000"/>
                  </a:schemeClr>
                </a:solidFill>
                <a:latin typeface="Calibri" pitchFamily="34" charset="0"/>
                <a:hlinkClick r:id="" action="ppaction://noaction"/>
              </a:rPr>
              <a:t> NAMAs?</a:t>
            </a:r>
            <a:endParaRPr lang="de-DE" sz="1050" b="1" dirty="0">
              <a:solidFill>
                <a:schemeClr val="tx2">
                  <a:lumMod val="75000"/>
                </a:schemeClr>
              </a:solidFill>
              <a:latin typeface="Calibri" pitchFamily="34" charset="0"/>
            </a:endParaRPr>
          </a:p>
        </p:txBody>
      </p:sp>
      <p:grpSp>
        <p:nvGrpSpPr>
          <p:cNvPr id="7" name="Group 9"/>
          <p:cNvGrpSpPr/>
          <p:nvPr/>
        </p:nvGrpSpPr>
        <p:grpSpPr>
          <a:xfrm>
            <a:off x="5938822" y="5234368"/>
            <a:ext cx="2188576" cy="399321"/>
            <a:chOff x="5787060" y="4653136"/>
            <a:chExt cx="2412776" cy="433315"/>
          </a:xfrm>
        </p:grpSpPr>
        <p:sp>
          <p:nvSpPr>
            <p:cNvPr id="8" name="Abgerundetes Rechteck 7"/>
            <p:cNvSpPr/>
            <p:nvPr/>
          </p:nvSpPr>
          <p:spPr>
            <a:xfrm>
              <a:off x="5796136" y="4653136"/>
              <a:ext cx="2325858" cy="367241"/>
            </a:xfrm>
            <a:prstGeom prst="roundRect">
              <a:avLst/>
            </a:prstGeom>
            <a:solidFill>
              <a:schemeClr val="bg1">
                <a:lumMod val="9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2">
                    <a:lumMod val="75000"/>
                  </a:schemeClr>
                </a:solidFill>
                <a:latin typeface="Calibri" pitchFamily="34" charset="0"/>
              </a:endParaRPr>
            </a:p>
          </p:txBody>
        </p:sp>
        <p:sp>
          <p:nvSpPr>
            <p:cNvPr id="9" name="Textfeld 8">
              <a:hlinkClick r:id="rId3" action="ppaction://hlinksldjump"/>
            </p:cNvPr>
            <p:cNvSpPr txBox="1"/>
            <p:nvPr/>
          </p:nvSpPr>
          <p:spPr>
            <a:xfrm>
              <a:off x="5787060" y="4685678"/>
              <a:ext cx="2412776" cy="400773"/>
            </a:xfrm>
            <a:prstGeom prst="rect">
              <a:avLst/>
            </a:prstGeom>
            <a:noFill/>
          </p:spPr>
          <p:txBody>
            <a:bodyPr wrap="square" rtlCol="0">
              <a:spAutoFit/>
            </a:bodyPr>
            <a:lstStyle/>
            <a:p>
              <a:r>
                <a:rPr lang="de-DE" sz="1800" b="1" dirty="0" smtClean="0">
                  <a:solidFill>
                    <a:schemeClr val="tx2">
                      <a:lumMod val="75000"/>
                    </a:schemeClr>
                  </a:solidFill>
                  <a:latin typeface="Calibri" pitchFamily="34" charset="0"/>
                </a:rPr>
                <a:t>2. </a:t>
              </a:r>
              <a:r>
                <a:rPr lang="en-GB" sz="1800" b="1" dirty="0" smtClean="0">
                  <a:solidFill>
                    <a:schemeClr val="tx2">
                      <a:lumMod val="75000"/>
                    </a:schemeClr>
                  </a:solidFill>
                  <a:latin typeface="Calibri" pitchFamily="34" charset="0"/>
                </a:rPr>
                <a:t>Measurement</a:t>
              </a:r>
              <a:endParaRPr lang="en-GB" sz="1800" b="1" dirty="0">
                <a:solidFill>
                  <a:schemeClr val="tx2">
                    <a:lumMod val="75000"/>
                  </a:schemeClr>
                </a:solidFill>
                <a:latin typeface="Calibri" pitchFamily="34" charset="0"/>
              </a:endParaRPr>
            </a:p>
          </p:txBody>
        </p:sp>
      </p:grpSp>
      <p:grpSp>
        <p:nvGrpSpPr>
          <p:cNvPr id="10" name="Group 10"/>
          <p:cNvGrpSpPr/>
          <p:nvPr/>
        </p:nvGrpSpPr>
        <p:grpSpPr>
          <a:xfrm>
            <a:off x="899756" y="5231816"/>
            <a:ext cx="2114565" cy="369332"/>
            <a:chOff x="755576" y="4653136"/>
            <a:chExt cx="2331183" cy="400773"/>
          </a:xfrm>
        </p:grpSpPr>
        <p:sp>
          <p:nvSpPr>
            <p:cNvPr id="11" name="Abgerundetes Rechteck 10">
              <a:hlinkClick r:id="rId4" action="ppaction://hlinksldjump"/>
            </p:cNvPr>
            <p:cNvSpPr/>
            <p:nvPr/>
          </p:nvSpPr>
          <p:spPr>
            <a:xfrm>
              <a:off x="755576" y="4653136"/>
              <a:ext cx="2325858" cy="367241"/>
            </a:xfrm>
            <a:prstGeom prst="roundRect">
              <a:avLst/>
            </a:prstGeom>
            <a:solidFill>
              <a:schemeClr val="bg1">
                <a:lumMod val="9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2">
                    <a:lumMod val="75000"/>
                  </a:schemeClr>
                </a:solidFill>
                <a:latin typeface="Calibri" pitchFamily="34" charset="0"/>
              </a:endParaRPr>
            </a:p>
          </p:txBody>
        </p:sp>
        <p:sp>
          <p:nvSpPr>
            <p:cNvPr id="12" name="Textfeld 11">
              <a:hlinkClick r:id="rId4" action="ppaction://hlinksldjump"/>
            </p:cNvPr>
            <p:cNvSpPr txBox="1"/>
            <p:nvPr/>
          </p:nvSpPr>
          <p:spPr>
            <a:xfrm>
              <a:off x="791072" y="4653136"/>
              <a:ext cx="2295687" cy="400773"/>
            </a:xfrm>
            <a:prstGeom prst="rect">
              <a:avLst/>
            </a:prstGeom>
            <a:noFill/>
          </p:spPr>
          <p:txBody>
            <a:bodyPr wrap="square" rtlCol="0">
              <a:spAutoFit/>
            </a:bodyPr>
            <a:lstStyle/>
            <a:p>
              <a:r>
                <a:rPr lang="de-DE" sz="1800" b="1" dirty="0" smtClean="0">
                  <a:solidFill>
                    <a:schemeClr val="tx2">
                      <a:lumMod val="75000"/>
                    </a:schemeClr>
                  </a:solidFill>
                  <a:latin typeface="Calibri" pitchFamily="34" charset="0"/>
                </a:rPr>
                <a:t>3. </a:t>
              </a:r>
              <a:r>
                <a:rPr lang="en-GB" sz="1800" b="1" dirty="0" smtClean="0">
                  <a:solidFill>
                    <a:schemeClr val="tx2">
                      <a:lumMod val="75000"/>
                    </a:schemeClr>
                  </a:solidFill>
                  <a:latin typeface="Calibri" pitchFamily="34" charset="0"/>
                </a:rPr>
                <a:t>Reporting</a:t>
              </a:r>
              <a:endParaRPr lang="en-GB" sz="1800" b="1" dirty="0">
                <a:solidFill>
                  <a:schemeClr val="tx2">
                    <a:lumMod val="75000"/>
                  </a:schemeClr>
                </a:solidFill>
                <a:latin typeface="Calibri" pitchFamily="34" charset="0"/>
              </a:endParaRPr>
            </a:p>
          </p:txBody>
        </p:sp>
      </p:grpSp>
      <p:grpSp>
        <p:nvGrpSpPr>
          <p:cNvPr id="13" name="Group 11"/>
          <p:cNvGrpSpPr/>
          <p:nvPr/>
        </p:nvGrpSpPr>
        <p:grpSpPr>
          <a:xfrm>
            <a:off x="728068" y="2568301"/>
            <a:ext cx="2547358" cy="378428"/>
            <a:chOff x="539552" y="1988840"/>
            <a:chExt cx="2808312" cy="410642"/>
          </a:xfrm>
        </p:grpSpPr>
        <p:sp>
          <p:nvSpPr>
            <p:cNvPr id="14" name="Abgerundetes Rechteck 13"/>
            <p:cNvSpPr/>
            <p:nvPr/>
          </p:nvSpPr>
          <p:spPr>
            <a:xfrm>
              <a:off x="539552" y="1988840"/>
              <a:ext cx="2708286" cy="367241"/>
            </a:xfrm>
            <a:prstGeom prst="roundRect">
              <a:avLst/>
            </a:prstGeom>
            <a:solidFill>
              <a:schemeClr val="bg1">
                <a:lumMod val="9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2">
                    <a:lumMod val="75000"/>
                  </a:schemeClr>
                </a:solidFill>
                <a:latin typeface="Calibri" pitchFamily="34" charset="0"/>
              </a:endParaRPr>
            </a:p>
          </p:txBody>
        </p:sp>
        <p:sp>
          <p:nvSpPr>
            <p:cNvPr id="15" name="Textfeld 14">
              <a:hlinkClick r:id="rId5" action="ppaction://hlinksldjump"/>
            </p:cNvPr>
            <p:cNvSpPr txBox="1"/>
            <p:nvPr/>
          </p:nvSpPr>
          <p:spPr>
            <a:xfrm>
              <a:off x="580884" y="1998710"/>
              <a:ext cx="2766980" cy="400772"/>
            </a:xfrm>
            <a:prstGeom prst="rect">
              <a:avLst/>
            </a:prstGeom>
            <a:noFill/>
          </p:spPr>
          <p:txBody>
            <a:bodyPr wrap="square" rtlCol="0">
              <a:spAutoFit/>
            </a:bodyPr>
            <a:lstStyle/>
            <a:p>
              <a:r>
                <a:rPr lang="de-DE" sz="1800" b="1" dirty="0" smtClean="0">
                  <a:solidFill>
                    <a:schemeClr val="tx2">
                      <a:lumMod val="75000"/>
                    </a:schemeClr>
                  </a:solidFill>
                  <a:latin typeface="Calibri" pitchFamily="34" charset="0"/>
                </a:rPr>
                <a:t>4. </a:t>
              </a:r>
              <a:r>
                <a:rPr lang="en-GB" sz="1800" b="1" dirty="0" smtClean="0">
                  <a:solidFill>
                    <a:schemeClr val="tx2">
                      <a:lumMod val="75000"/>
                    </a:schemeClr>
                  </a:solidFill>
                  <a:latin typeface="Calibri" pitchFamily="34" charset="0"/>
                </a:rPr>
                <a:t>Verification</a:t>
              </a:r>
              <a:endParaRPr lang="en-GB" sz="1800" b="1" dirty="0">
                <a:solidFill>
                  <a:schemeClr val="tx2">
                    <a:lumMod val="75000"/>
                  </a:schemeClr>
                </a:solidFill>
                <a:latin typeface="Calibri" pitchFamily="34" charset="0"/>
              </a:endParaRPr>
            </a:p>
          </p:txBody>
        </p:sp>
      </p:grpSp>
      <p:grpSp>
        <p:nvGrpSpPr>
          <p:cNvPr id="16" name="Group 12"/>
          <p:cNvGrpSpPr/>
          <p:nvPr/>
        </p:nvGrpSpPr>
        <p:grpSpPr>
          <a:xfrm>
            <a:off x="6056615" y="2558230"/>
            <a:ext cx="2929730" cy="500279"/>
            <a:chOff x="5796136" y="1942125"/>
            <a:chExt cx="3114559" cy="400773"/>
          </a:xfrm>
        </p:grpSpPr>
        <p:sp>
          <p:nvSpPr>
            <p:cNvPr id="17" name="Abgerundetes Rechteck 16"/>
            <p:cNvSpPr/>
            <p:nvPr/>
          </p:nvSpPr>
          <p:spPr>
            <a:xfrm>
              <a:off x="5796136" y="1944216"/>
              <a:ext cx="3024336" cy="367241"/>
            </a:xfrm>
            <a:prstGeom prst="roundRect">
              <a:avLst/>
            </a:prstGeom>
            <a:solidFill>
              <a:schemeClr val="bg1">
                <a:lumMod val="9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2">
                    <a:lumMod val="75000"/>
                  </a:schemeClr>
                </a:solidFill>
                <a:latin typeface="Calibri" pitchFamily="34" charset="0"/>
              </a:endParaRPr>
            </a:p>
          </p:txBody>
        </p:sp>
        <p:sp>
          <p:nvSpPr>
            <p:cNvPr id="18" name="Textfeld 17">
              <a:hlinkClick r:id="rId6" action="ppaction://hlinksldjump"/>
            </p:cNvPr>
            <p:cNvSpPr txBox="1"/>
            <p:nvPr/>
          </p:nvSpPr>
          <p:spPr>
            <a:xfrm>
              <a:off x="5852805" y="1942125"/>
              <a:ext cx="3057890" cy="400773"/>
            </a:xfrm>
            <a:prstGeom prst="rect">
              <a:avLst/>
            </a:prstGeom>
            <a:noFill/>
          </p:spPr>
          <p:txBody>
            <a:bodyPr wrap="square" rtlCol="0">
              <a:spAutoFit/>
            </a:bodyPr>
            <a:lstStyle/>
            <a:p>
              <a:r>
                <a:rPr lang="de-DE" sz="1800" b="1" dirty="0" smtClean="0">
                  <a:solidFill>
                    <a:schemeClr val="tx2">
                      <a:lumMod val="75000"/>
                    </a:schemeClr>
                  </a:solidFill>
                  <a:latin typeface="Calibri" pitchFamily="34" charset="0"/>
                </a:rPr>
                <a:t>5. </a:t>
              </a:r>
              <a:r>
                <a:rPr lang="en-GB" sz="1800" b="1" dirty="0" smtClean="0">
                  <a:solidFill>
                    <a:schemeClr val="tx2">
                      <a:lumMod val="75000"/>
                    </a:schemeClr>
                  </a:solidFill>
                  <a:latin typeface="Calibri" pitchFamily="34" charset="0"/>
                </a:rPr>
                <a:t>Continuous Improvement</a:t>
              </a:r>
              <a:endParaRPr lang="en-GB" sz="1800" b="1" dirty="0">
                <a:solidFill>
                  <a:schemeClr val="tx2">
                    <a:lumMod val="75000"/>
                  </a:schemeClr>
                </a:solidFill>
                <a:latin typeface="Calibri" pitchFamily="34" charset="0"/>
              </a:endParaRPr>
            </a:p>
          </p:txBody>
        </p:sp>
      </p:grpSp>
      <p:grpSp>
        <p:nvGrpSpPr>
          <p:cNvPr id="19" name="Group 7"/>
          <p:cNvGrpSpPr/>
          <p:nvPr/>
        </p:nvGrpSpPr>
        <p:grpSpPr>
          <a:xfrm>
            <a:off x="3574298" y="4466925"/>
            <a:ext cx="2214587" cy="375882"/>
            <a:chOff x="3420027" y="4180449"/>
            <a:chExt cx="2225428" cy="407880"/>
          </a:xfrm>
        </p:grpSpPr>
        <p:sp>
          <p:nvSpPr>
            <p:cNvPr id="20" name="Abgerundetes Rechteck 19"/>
            <p:cNvSpPr/>
            <p:nvPr/>
          </p:nvSpPr>
          <p:spPr>
            <a:xfrm>
              <a:off x="3491880" y="4221088"/>
              <a:ext cx="1965818" cy="367241"/>
            </a:xfrm>
            <a:prstGeom prst="roundRect">
              <a:avLst/>
            </a:prstGeom>
            <a:solidFill>
              <a:schemeClr val="bg1">
                <a:lumMod val="9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solidFill>
                  <a:schemeClr val="tx2">
                    <a:lumMod val="75000"/>
                  </a:schemeClr>
                </a:solidFill>
                <a:latin typeface="Calibri" pitchFamily="34" charset="0"/>
              </a:endParaRPr>
            </a:p>
          </p:txBody>
        </p:sp>
        <p:sp>
          <p:nvSpPr>
            <p:cNvPr id="21" name="Textfeld 20">
              <a:hlinkClick r:id="rId7" action="ppaction://hlinksldjump"/>
            </p:cNvPr>
            <p:cNvSpPr txBox="1"/>
            <p:nvPr/>
          </p:nvSpPr>
          <p:spPr>
            <a:xfrm>
              <a:off x="3420027" y="4180449"/>
              <a:ext cx="2225428" cy="400772"/>
            </a:xfrm>
            <a:prstGeom prst="rect">
              <a:avLst/>
            </a:prstGeom>
            <a:noFill/>
          </p:spPr>
          <p:txBody>
            <a:bodyPr wrap="square" rtlCol="0">
              <a:spAutoFit/>
            </a:bodyPr>
            <a:lstStyle/>
            <a:p>
              <a:pPr algn="ctr"/>
              <a:r>
                <a:rPr lang="de-DE" sz="1800" b="1" dirty="0" err="1" smtClean="0">
                  <a:solidFill>
                    <a:schemeClr val="tx2">
                      <a:lumMod val="75000"/>
                    </a:schemeClr>
                  </a:solidFill>
                  <a:latin typeface="Calibri" pitchFamily="34" charset="0"/>
                </a:rPr>
                <a:t>Success</a:t>
              </a:r>
              <a:r>
                <a:rPr lang="de-DE" sz="1800" b="1" dirty="0" smtClean="0">
                  <a:solidFill>
                    <a:schemeClr val="tx2">
                      <a:lumMod val="75000"/>
                    </a:schemeClr>
                  </a:solidFill>
                  <a:latin typeface="Calibri" pitchFamily="34" charset="0"/>
                </a:rPr>
                <a:t> </a:t>
              </a:r>
              <a:r>
                <a:rPr lang="de-DE" sz="1800" b="1" dirty="0" err="1" smtClean="0">
                  <a:solidFill>
                    <a:schemeClr val="tx2">
                      <a:lumMod val="75000"/>
                    </a:schemeClr>
                  </a:solidFill>
                  <a:latin typeface="Calibri" pitchFamily="34" charset="0"/>
                </a:rPr>
                <a:t>Factors</a:t>
              </a:r>
              <a:endParaRPr lang="en-GB" sz="1800" b="1" dirty="0">
                <a:solidFill>
                  <a:schemeClr val="tx2">
                    <a:lumMod val="75000"/>
                  </a:schemeClr>
                </a:solidFill>
                <a:latin typeface="Calibri" pitchFamily="34" charset="0"/>
              </a:endParaRPr>
            </a:p>
          </p:txBody>
        </p:sp>
      </p:grpSp>
      <p:sp>
        <p:nvSpPr>
          <p:cNvPr id="31" name="Abgerundetes Rechteck 30">
            <a:hlinkClick r:id="rId8" action="ppaction://hlinksldjump"/>
          </p:cNvPr>
          <p:cNvSpPr/>
          <p:nvPr/>
        </p:nvSpPr>
        <p:spPr>
          <a:xfrm>
            <a:off x="6842470" y="4367561"/>
            <a:ext cx="1783150" cy="338431"/>
          </a:xfrm>
          <a:prstGeom prst="roundRect">
            <a:avLst/>
          </a:prstGeom>
          <a:solidFill>
            <a:schemeClr val="bg1">
              <a:lumMod val="9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latin typeface="Calibri" pitchFamily="34" charset="0"/>
            </a:endParaRPr>
          </a:p>
        </p:txBody>
      </p:sp>
      <p:sp>
        <p:nvSpPr>
          <p:cNvPr id="32" name="Textfeld 31">
            <a:hlinkClick r:id="rId9" action="ppaction://hlinksldjump"/>
          </p:cNvPr>
          <p:cNvSpPr txBox="1"/>
          <p:nvPr/>
        </p:nvSpPr>
        <p:spPr>
          <a:xfrm>
            <a:off x="6724168" y="4374926"/>
            <a:ext cx="2034159" cy="369332"/>
          </a:xfrm>
          <a:prstGeom prst="rect">
            <a:avLst/>
          </a:prstGeom>
          <a:noFill/>
        </p:spPr>
        <p:txBody>
          <a:bodyPr wrap="square" rtlCol="0">
            <a:spAutoFit/>
          </a:bodyPr>
          <a:lstStyle/>
          <a:p>
            <a:pPr algn="ctr"/>
            <a:r>
              <a:rPr lang="en-GB" sz="1800" b="1" dirty="0" smtClean="0">
                <a:solidFill>
                  <a:schemeClr val="tx1">
                    <a:lumMod val="75000"/>
                    <a:lumOff val="25000"/>
                  </a:schemeClr>
                </a:solidFill>
                <a:latin typeface="Calibri" pitchFamily="34" charset="0"/>
              </a:rPr>
              <a:t>1. Getting Started</a:t>
            </a:r>
            <a:endParaRPr lang="en-GB" sz="1800" b="1" dirty="0">
              <a:solidFill>
                <a:schemeClr val="tx1">
                  <a:lumMod val="75000"/>
                  <a:lumOff val="25000"/>
                </a:schemeClr>
              </a:solidFill>
              <a:latin typeface="Calibri" pitchFamily="34" charset="0"/>
            </a:endParaRPr>
          </a:p>
        </p:txBody>
      </p:sp>
      <p:sp>
        <p:nvSpPr>
          <p:cNvPr id="30" name="4 Título"/>
          <p:cNvSpPr txBox="1">
            <a:spLocks/>
          </p:cNvSpPr>
          <p:nvPr/>
        </p:nvSpPr>
        <p:spPr bwMode="auto">
          <a:xfrm>
            <a:off x="365441" y="1362944"/>
            <a:ext cx="7776000" cy="6179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de-DE" b="1" kern="0" dirty="0" smtClean="0">
                <a:solidFill>
                  <a:srgbClr val="C00000"/>
                </a:solidFill>
              </a:rPr>
              <a:t>MRV Tool – </a:t>
            </a:r>
            <a:r>
              <a:rPr lang="de-DE" kern="0" dirty="0">
                <a:solidFill>
                  <a:srgbClr val="C00000"/>
                </a:solidFill>
              </a:rPr>
              <a:t>MRV of NAMAs</a:t>
            </a:r>
            <a:r>
              <a:rPr lang="es-MX" b="0" kern="0" dirty="0" smtClean="0"/>
              <a:t/>
            </a:r>
            <a:br>
              <a:rPr lang="es-MX" b="0" kern="0" dirty="0" smtClean="0"/>
            </a:br>
            <a:endParaRPr lang="es-MX" b="0" kern="0" dirty="0"/>
          </a:p>
        </p:txBody>
      </p:sp>
      <p:sp>
        <p:nvSpPr>
          <p:cNvPr id="33" name="32 Flecha derecha"/>
          <p:cNvSpPr/>
          <p:nvPr/>
        </p:nvSpPr>
        <p:spPr bwMode="auto">
          <a:xfrm>
            <a:off x="8056178" y="5754413"/>
            <a:ext cx="1024758" cy="646386"/>
          </a:xfrm>
          <a:prstGeom prst="right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r>
              <a:rPr lang="es-MX" sz="1100" dirty="0" smtClean="0">
                <a:hlinkClick r:id="rId10" action="ppaction://hlinksldjump"/>
              </a:rPr>
              <a:t>MRV </a:t>
            </a:r>
            <a:r>
              <a:rPr lang="es-MX" sz="1100" dirty="0" err="1" smtClean="0">
                <a:hlinkClick r:id="rId10" action="ppaction://hlinksldjump"/>
              </a:rPr>
              <a:t>Tool</a:t>
            </a:r>
            <a:endParaRPr kumimoji="0" lang="es-MX" sz="2200" b="1" i="0" u="none" strike="noStrike" cap="none" normalizeH="0" baseline="0" dirty="0" smtClean="0">
              <a:ln>
                <a:noFill/>
              </a:ln>
              <a:solidFill>
                <a:srgbClr val="999999"/>
              </a:solidFill>
              <a:effectLst/>
              <a:latin typeface="Arial" charset="0"/>
            </a:endParaRPr>
          </a:p>
        </p:txBody>
      </p:sp>
    </p:spTree>
    <p:extLst>
      <p:ext uri="{BB962C8B-B14F-4D97-AF65-F5344CB8AC3E}">
        <p14:creationId xmlns:p14="http://schemas.microsoft.com/office/powerpoint/2010/main" val="12592323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443866"/>
            <a:ext cx="6598556" cy="617928"/>
          </a:xfrm>
        </p:spPr>
        <p:txBody>
          <a:bodyPr/>
          <a:lstStyle/>
          <a:p>
            <a:r>
              <a:rPr lang="de-DE" b="1" dirty="0" err="1">
                <a:solidFill>
                  <a:srgbClr val="C00000"/>
                </a:solidFill>
              </a:rPr>
              <a:t>What</a:t>
            </a:r>
            <a:r>
              <a:rPr lang="de-DE" b="1" dirty="0">
                <a:solidFill>
                  <a:srgbClr val="C00000"/>
                </a:solidFill>
              </a:rPr>
              <a:t> </a:t>
            </a:r>
            <a:r>
              <a:rPr lang="de-DE" b="1" dirty="0" err="1">
                <a:solidFill>
                  <a:srgbClr val="C00000"/>
                </a:solidFill>
              </a:rPr>
              <a:t>is</a:t>
            </a:r>
            <a:r>
              <a:rPr lang="de-DE" b="1" dirty="0">
                <a:solidFill>
                  <a:srgbClr val="C00000"/>
                </a:solidFill>
              </a:rPr>
              <a:t> MRV </a:t>
            </a:r>
            <a:r>
              <a:rPr lang="de-DE" b="1" dirty="0" err="1">
                <a:solidFill>
                  <a:srgbClr val="C00000"/>
                </a:solidFill>
              </a:rPr>
              <a:t>of</a:t>
            </a:r>
            <a:r>
              <a:rPr lang="de-DE" b="1" dirty="0">
                <a:solidFill>
                  <a:srgbClr val="C00000"/>
                </a:solidFill>
              </a:rPr>
              <a:t> Actions?</a:t>
            </a:r>
          </a:p>
        </p:txBody>
      </p:sp>
      <p:sp>
        <p:nvSpPr>
          <p:cNvPr id="4" name="Rechteck 3"/>
          <p:cNvSpPr/>
          <p:nvPr/>
        </p:nvSpPr>
        <p:spPr>
          <a:xfrm>
            <a:off x="323528" y="2011389"/>
            <a:ext cx="8568951" cy="615553"/>
          </a:xfrm>
          <a:prstGeom prst="rect">
            <a:avLst/>
          </a:prstGeom>
        </p:spPr>
        <p:txBody>
          <a:bodyPr wrap="square">
            <a:spAutoFit/>
          </a:bodyPr>
          <a:lstStyle/>
          <a:p>
            <a:pPr algn="just">
              <a:spcAft>
                <a:spcPts val="300"/>
              </a:spcAft>
            </a:pPr>
            <a:r>
              <a:rPr lang="en-US" sz="1700" b="0" dirty="0" smtClean="0">
                <a:solidFill>
                  <a:schemeClr val="tx2"/>
                </a:solidFill>
                <a:latin typeface="+mj-lt"/>
              </a:rPr>
              <a:t>Measure, report and verify </a:t>
            </a:r>
            <a:r>
              <a:rPr lang="en-US" sz="1700" b="0" dirty="0">
                <a:solidFill>
                  <a:schemeClr val="tx2"/>
                </a:solidFill>
                <a:latin typeface="+mj-lt"/>
              </a:rPr>
              <a:t>the impacts of mitigation policies and </a:t>
            </a:r>
            <a:r>
              <a:rPr lang="en-US" sz="1700" b="0" dirty="0" smtClean="0">
                <a:solidFill>
                  <a:schemeClr val="tx2"/>
                </a:solidFill>
                <a:latin typeface="+mj-lt"/>
              </a:rPr>
              <a:t>actions through </a:t>
            </a:r>
            <a:r>
              <a:rPr lang="en-US" sz="1700" dirty="0" smtClean="0">
                <a:solidFill>
                  <a:schemeClr val="tx2"/>
                </a:solidFill>
                <a:latin typeface="+mj-lt"/>
              </a:rPr>
              <a:t>indicators</a:t>
            </a:r>
            <a:r>
              <a:rPr lang="en-US" sz="1700" b="0" dirty="0">
                <a:solidFill>
                  <a:schemeClr val="tx2"/>
                </a:solidFill>
                <a:latin typeface="+mj-lt"/>
              </a:rPr>
              <a:t>, whether they seek to measure GHG reductions or other </a:t>
            </a:r>
            <a:r>
              <a:rPr lang="en-US" sz="1700" b="0" dirty="0" smtClean="0">
                <a:solidFill>
                  <a:schemeClr val="tx2"/>
                </a:solidFill>
                <a:latin typeface="+mj-lt"/>
              </a:rPr>
              <a:t>benefits. </a:t>
            </a:r>
            <a:endParaRPr lang="en-US" sz="1700" b="0" dirty="0">
              <a:solidFill>
                <a:schemeClr val="tx2"/>
              </a:solidFill>
              <a:latin typeface="+mj-lt"/>
            </a:endParaRPr>
          </a:p>
        </p:txBody>
      </p:sp>
      <p:sp>
        <p:nvSpPr>
          <p:cNvPr id="3" name="2 Rectángulo"/>
          <p:cNvSpPr/>
          <p:nvPr/>
        </p:nvSpPr>
        <p:spPr>
          <a:xfrm>
            <a:off x="7488620" y="3440071"/>
            <a:ext cx="1584541" cy="181588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ctr">
              <a:buClr>
                <a:srgbClr val="C00000"/>
              </a:buClr>
            </a:pPr>
            <a:r>
              <a:rPr lang="en-US" sz="1400" b="0" i="1" dirty="0">
                <a:solidFill>
                  <a:schemeClr val="tx2"/>
                </a:solidFill>
                <a:latin typeface="+mj-lt"/>
              </a:rPr>
              <a:t>MRV of Actions helps to identify challenges and opportunities, as well as the overall  effectiveness of Mitigation </a:t>
            </a:r>
            <a:r>
              <a:rPr lang="en-US" sz="1400" b="0" i="1" dirty="0" smtClean="0">
                <a:solidFill>
                  <a:schemeClr val="tx2"/>
                </a:solidFill>
                <a:latin typeface="+mj-lt"/>
              </a:rPr>
              <a:t>Actions</a:t>
            </a:r>
            <a:endParaRPr lang="en-US" sz="1400" b="0" i="1" dirty="0">
              <a:solidFill>
                <a:schemeClr val="tx2"/>
              </a:solidFill>
              <a:latin typeface="+mj-lt"/>
            </a:endParaRPr>
          </a:p>
        </p:txBody>
      </p:sp>
      <p:sp>
        <p:nvSpPr>
          <p:cNvPr id="15" name="Rechteck 3"/>
          <p:cNvSpPr/>
          <p:nvPr/>
        </p:nvSpPr>
        <p:spPr>
          <a:xfrm>
            <a:off x="355351" y="2673486"/>
            <a:ext cx="6983595" cy="3731791"/>
          </a:xfrm>
          <a:prstGeom prst="rect">
            <a:avLst/>
          </a:prstGeom>
        </p:spPr>
        <p:txBody>
          <a:bodyPr wrap="square">
            <a:spAutoFit/>
          </a:bodyPr>
          <a:lstStyle/>
          <a:p>
            <a:pPr algn="just">
              <a:spcAft>
                <a:spcPts val="300"/>
              </a:spcAft>
            </a:pPr>
            <a:r>
              <a:rPr lang="en-US" sz="1600" b="0" u="sng" dirty="0" smtClean="0">
                <a:solidFill>
                  <a:srgbClr val="C00000"/>
                </a:solidFill>
                <a:latin typeface="+mj-lt"/>
              </a:rPr>
              <a:t>What gets Measured</a:t>
            </a:r>
            <a:r>
              <a:rPr lang="en-US" sz="1600" b="0" dirty="0" smtClean="0">
                <a:solidFill>
                  <a:schemeClr val="tx2"/>
                </a:solidFill>
                <a:latin typeface="+mj-lt"/>
              </a:rPr>
              <a:t>:</a:t>
            </a:r>
          </a:p>
          <a:p>
            <a:pPr marL="285750" indent="-285750" algn="just">
              <a:buFont typeface="Arial" panose="020B0604020202020204" pitchFamily="34" charset="0"/>
              <a:buChar char="•"/>
            </a:pPr>
            <a:r>
              <a:rPr lang="en-US" sz="1600" b="0" dirty="0" smtClean="0">
                <a:solidFill>
                  <a:schemeClr val="tx2"/>
                </a:solidFill>
                <a:latin typeface="+mj-lt"/>
              </a:rPr>
              <a:t>Emission reductions according to emission baseline scenario</a:t>
            </a:r>
          </a:p>
          <a:p>
            <a:pPr marL="285750" indent="-285750" algn="just">
              <a:spcAft>
                <a:spcPts val="300"/>
              </a:spcAft>
              <a:buFont typeface="Arial" panose="020B0604020202020204" pitchFamily="34" charset="0"/>
              <a:buChar char="•"/>
            </a:pPr>
            <a:r>
              <a:rPr lang="en-US" sz="1600" b="0" dirty="0" smtClean="0">
                <a:solidFill>
                  <a:schemeClr val="tx2"/>
                </a:solidFill>
                <a:latin typeface="+mj-lt"/>
              </a:rPr>
              <a:t>Progress of achievement of sustainable development goals/co-benefits</a:t>
            </a:r>
          </a:p>
          <a:p>
            <a:pPr algn="just">
              <a:spcAft>
                <a:spcPts val="300"/>
              </a:spcAft>
            </a:pPr>
            <a:r>
              <a:rPr lang="en-US" sz="1600" b="0" u="sng" dirty="0" smtClean="0">
                <a:solidFill>
                  <a:srgbClr val="C00000"/>
                </a:solidFill>
                <a:latin typeface="+mj-lt"/>
              </a:rPr>
              <a:t>What gets Reported</a:t>
            </a:r>
            <a:r>
              <a:rPr lang="en-US" sz="1600" b="0" dirty="0" smtClean="0">
                <a:solidFill>
                  <a:srgbClr val="C00000"/>
                </a:solidFill>
                <a:latin typeface="+mj-lt"/>
              </a:rPr>
              <a:t>:</a:t>
            </a:r>
          </a:p>
          <a:p>
            <a:pPr marL="285750" indent="-285750" algn="just">
              <a:spcAft>
                <a:spcPts val="300"/>
              </a:spcAft>
              <a:buFont typeface="Arial" panose="020B0604020202020204" pitchFamily="34" charset="0"/>
              <a:buChar char="•"/>
            </a:pPr>
            <a:r>
              <a:rPr lang="en-US" sz="1600" b="0" dirty="0" smtClean="0">
                <a:solidFill>
                  <a:schemeClr val="tx2"/>
                </a:solidFill>
                <a:latin typeface="+mj-lt"/>
              </a:rPr>
              <a:t>Data on emission savings and methodologies/sustainability objectives, coverage, institutional arrangements and activities, based on the qualitative and quantitative guidelines for submission of Biennial Update Reports (BURs)</a:t>
            </a:r>
          </a:p>
          <a:p>
            <a:pPr algn="just">
              <a:spcAft>
                <a:spcPts val="300"/>
              </a:spcAft>
            </a:pPr>
            <a:r>
              <a:rPr lang="en-US" sz="1600" b="0" u="sng" dirty="0" smtClean="0">
                <a:solidFill>
                  <a:srgbClr val="C00000"/>
                </a:solidFill>
                <a:latin typeface="+mj-lt"/>
              </a:rPr>
              <a:t>What gets Verified</a:t>
            </a:r>
            <a:r>
              <a:rPr lang="en-US" sz="1600" b="0" dirty="0" smtClean="0">
                <a:solidFill>
                  <a:schemeClr val="tx2"/>
                </a:solidFill>
                <a:latin typeface="+mj-lt"/>
              </a:rPr>
              <a:t>:</a:t>
            </a:r>
          </a:p>
          <a:p>
            <a:pPr marL="285750" indent="-285750" algn="just">
              <a:buFont typeface="Arial" panose="020B0604020202020204" pitchFamily="34" charset="0"/>
              <a:buChar char="•"/>
            </a:pPr>
            <a:r>
              <a:rPr lang="en-US" sz="1600" b="0" dirty="0" smtClean="0">
                <a:solidFill>
                  <a:schemeClr val="tx2"/>
                </a:solidFill>
                <a:latin typeface="+mj-lt"/>
              </a:rPr>
              <a:t>All quantitative and qualitative information reported for the mitigation action</a:t>
            </a:r>
          </a:p>
          <a:p>
            <a:pPr marL="285750" indent="-285750" algn="just">
              <a:buFont typeface="Arial" panose="020B0604020202020204" pitchFamily="34" charset="0"/>
              <a:buChar char="•"/>
            </a:pPr>
            <a:r>
              <a:rPr lang="en-US" sz="1600" b="0" i="1" dirty="0" smtClean="0">
                <a:solidFill>
                  <a:schemeClr val="tx2"/>
                </a:solidFill>
                <a:latin typeface="+mj-lt"/>
              </a:rPr>
              <a:t>Guidelines for verification are still under negotiation in the UNFCCC</a:t>
            </a:r>
            <a:r>
              <a:rPr lang="en-US" sz="1600" b="0" dirty="0" smtClean="0">
                <a:solidFill>
                  <a:schemeClr val="tx2"/>
                </a:solidFill>
                <a:latin typeface="+mj-lt"/>
              </a:rPr>
              <a:t>; Data may be verified through national procedures, International consultation and Analysis and should apply TCCCA criteria. </a:t>
            </a:r>
          </a:p>
        </p:txBody>
      </p:sp>
    </p:spTree>
    <p:extLst>
      <p:ext uri="{BB962C8B-B14F-4D97-AF65-F5344CB8AC3E}">
        <p14:creationId xmlns:p14="http://schemas.microsoft.com/office/powerpoint/2010/main" val="2667454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266594"/>
            <a:ext cx="6065084" cy="461665"/>
          </a:xfrm>
          <a:prstGeom prst="rect">
            <a:avLst/>
          </a:prstGeom>
          <a:noFill/>
        </p:spPr>
        <p:txBody>
          <a:bodyPr wrap="square" rtlCol="0">
            <a:spAutoFit/>
          </a:bodyPr>
          <a:lstStyle/>
          <a:p>
            <a:pPr eaLnBrk="1" hangingPunct="1"/>
            <a:r>
              <a:rPr lang="de-DE" sz="2400" dirty="0">
                <a:solidFill>
                  <a:srgbClr val="C00000"/>
                </a:solidFill>
                <a:latin typeface="+mj-lt"/>
                <a:ea typeface="+mj-ea"/>
                <a:cs typeface="+mj-cs"/>
              </a:rPr>
              <a:t>MRV of NAMAs: Success </a:t>
            </a:r>
            <a:r>
              <a:rPr lang="de-DE" sz="2400" dirty="0" smtClean="0">
                <a:solidFill>
                  <a:srgbClr val="C00000"/>
                </a:solidFill>
                <a:latin typeface="+mj-lt"/>
                <a:ea typeface="+mj-ea"/>
                <a:cs typeface="+mj-cs"/>
              </a:rPr>
              <a:t>Factors </a:t>
            </a:r>
            <a:r>
              <a:rPr lang="de-DE" sz="2400" b="0" dirty="0" smtClean="0">
                <a:solidFill>
                  <a:srgbClr val="C00000"/>
                </a:solidFill>
                <a:latin typeface="+mj-lt"/>
                <a:ea typeface="+mj-ea"/>
                <a:cs typeface="+mj-cs"/>
              </a:rPr>
              <a:t>(1/2)</a:t>
            </a:r>
            <a:endParaRPr lang="de-DE" sz="2400" b="0" dirty="0">
              <a:solidFill>
                <a:srgbClr val="C00000"/>
              </a:solidFill>
              <a:latin typeface="+mj-lt"/>
              <a:ea typeface="+mj-ea"/>
              <a:cs typeface="+mj-cs"/>
            </a:endParaRPr>
          </a:p>
        </p:txBody>
      </p:sp>
      <p:sp>
        <p:nvSpPr>
          <p:cNvPr id="4" name="Textfeld 3"/>
          <p:cNvSpPr txBox="1"/>
          <p:nvPr/>
        </p:nvSpPr>
        <p:spPr>
          <a:xfrm>
            <a:off x="383068" y="1946752"/>
            <a:ext cx="7258456" cy="4508927"/>
          </a:xfrm>
          <a:prstGeom prst="rect">
            <a:avLst/>
          </a:prstGeom>
          <a:noFill/>
        </p:spPr>
        <p:txBody>
          <a:bodyPr wrap="square" rtlCol="0">
            <a:spAutoFit/>
          </a:bodyPr>
          <a:lstStyle/>
          <a:p>
            <a:pPr algn="just">
              <a:buClr>
                <a:srgbClr val="C00000"/>
              </a:buClr>
            </a:pPr>
            <a:r>
              <a:rPr lang="en-GB" sz="1700" b="0" dirty="0" smtClean="0">
                <a:solidFill>
                  <a:schemeClr val="tx2"/>
                </a:solidFill>
                <a:latin typeface="+mj-lt"/>
              </a:rPr>
              <a:t>Understanding </a:t>
            </a:r>
            <a:r>
              <a:rPr lang="en-GB" sz="1700" b="0" dirty="0">
                <a:solidFill>
                  <a:schemeClr val="tx2"/>
                </a:solidFill>
                <a:latin typeface="+mj-lt"/>
              </a:rPr>
              <a:t>the rationale behind developing </a:t>
            </a:r>
            <a:r>
              <a:rPr lang="en-GB" sz="1700" b="0" dirty="0" smtClean="0">
                <a:solidFill>
                  <a:schemeClr val="tx2"/>
                </a:solidFill>
                <a:latin typeface="+mj-lt"/>
              </a:rPr>
              <a:t>a successful </a:t>
            </a:r>
            <a:r>
              <a:rPr lang="en-GB" sz="1700" b="0" dirty="0">
                <a:solidFill>
                  <a:schemeClr val="tx2"/>
                </a:solidFill>
                <a:latin typeface="+mj-lt"/>
              </a:rPr>
              <a:t>MRV </a:t>
            </a:r>
            <a:r>
              <a:rPr lang="en-GB" sz="1700" b="0" dirty="0" smtClean="0">
                <a:solidFill>
                  <a:schemeClr val="tx2"/>
                </a:solidFill>
                <a:latin typeface="+mj-lt"/>
              </a:rPr>
              <a:t>plan is the key </a:t>
            </a:r>
            <a:r>
              <a:rPr lang="en-GB" sz="1700" b="0" dirty="0">
                <a:solidFill>
                  <a:schemeClr val="tx2"/>
                </a:solidFill>
                <a:latin typeface="+mj-lt"/>
              </a:rPr>
              <a:t>to </a:t>
            </a:r>
            <a:r>
              <a:rPr lang="en-GB" sz="1700" b="0" dirty="0" smtClean="0">
                <a:solidFill>
                  <a:schemeClr val="tx2"/>
                </a:solidFill>
                <a:latin typeface="+mj-lt"/>
              </a:rPr>
              <a:t>understand </a:t>
            </a:r>
            <a:r>
              <a:rPr lang="en-GB" sz="1700" b="0" dirty="0">
                <a:solidFill>
                  <a:schemeClr val="tx2"/>
                </a:solidFill>
                <a:latin typeface="+mj-lt"/>
              </a:rPr>
              <a:t>the </a:t>
            </a:r>
            <a:r>
              <a:rPr lang="en-GB" sz="1700" b="0" dirty="0" smtClean="0">
                <a:solidFill>
                  <a:schemeClr val="tx2"/>
                </a:solidFill>
                <a:latin typeface="+mj-lt"/>
              </a:rPr>
              <a:t>MRV of NAMA success factors.</a:t>
            </a:r>
          </a:p>
          <a:p>
            <a:pPr algn="just">
              <a:buClr>
                <a:srgbClr val="C00000"/>
              </a:buClr>
            </a:pPr>
            <a:endParaRPr lang="en-GB" sz="1700" b="0" dirty="0" smtClean="0">
              <a:latin typeface="+mj-lt"/>
            </a:endParaRPr>
          </a:p>
          <a:p>
            <a:pPr marL="285750" indent="-285750" algn="just">
              <a:spcAft>
                <a:spcPts val="300"/>
              </a:spcAft>
              <a:buClr>
                <a:schemeClr val="tx2"/>
              </a:buClr>
              <a:buFont typeface="Arial" pitchFamily="34" charset="0"/>
              <a:buChar char="•"/>
            </a:pPr>
            <a:r>
              <a:rPr lang="en-US" sz="1700" b="0" dirty="0">
                <a:solidFill>
                  <a:schemeClr val="tx2"/>
                </a:solidFill>
                <a:latin typeface="+mj-lt"/>
              </a:rPr>
              <a:t>Consider the development of the MRV system at an </a:t>
            </a:r>
            <a:r>
              <a:rPr lang="en-US" sz="1700" dirty="0">
                <a:solidFill>
                  <a:schemeClr val="tx2"/>
                </a:solidFill>
                <a:latin typeface="+mj-lt"/>
              </a:rPr>
              <a:t>early stage </a:t>
            </a:r>
            <a:r>
              <a:rPr lang="en-US" sz="1700" b="0" dirty="0">
                <a:solidFill>
                  <a:schemeClr val="tx2"/>
                </a:solidFill>
                <a:latin typeface="+mj-lt"/>
              </a:rPr>
              <a:t>of the NAMA </a:t>
            </a:r>
            <a:r>
              <a:rPr lang="en-US" sz="1700" b="0" dirty="0" smtClean="0">
                <a:solidFill>
                  <a:schemeClr val="tx2"/>
                </a:solidFill>
                <a:latin typeface="+mj-lt"/>
              </a:rPr>
              <a:t>planning</a:t>
            </a:r>
          </a:p>
          <a:p>
            <a:pPr marL="285750" indent="-285750" algn="just">
              <a:spcAft>
                <a:spcPts val="300"/>
              </a:spcAft>
              <a:buClr>
                <a:schemeClr val="tx2"/>
              </a:buClr>
              <a:buFont typeface="Arial" pitchFamily="34" charset="0"/>
              <a:buChar char="•"/>
            </a:pPr>
            <a:endParaRPr lang="en-US" sz="1700" b="0" dirty="0" smtClean="0">
              <a:solidFill>
                <a:schemeClr val="tx2"/>
              </a:solidFill>
              <a:latin typeface="+mj-lt"/>
            </a:endParaRPr>
          </a:p>
          <a:p>
            <a:pPr marL="285750" indent="-285750" algn="just">
              <a:spcAft>
                <a:spcPts val="300"/>
              </a:spcAft>
              <a:buClr>
                <a:schemeClr val="tx2"/>
              </a:buClr>
              <a:buFont typeface="Arial" pitchFamily="34" charset="0"/>
              <a:buChar char="•"/>
            </a:pPr>
            <a:r>
              <a:rPr lang="en-US" sz="1700" b="0" dirty="0">
                <a:solidFill>
                  <a:schemeClr val="tx2"/>
                </a:solidFill>
                <a:latin typeface="+mj-lt"/>
              </a:rPr>
              <a:t>Consider the practicability and </a:t>
            </a:r>
            <a:r>
              <a:rPr lang="en-US" sz="1700" dirty="0">
                <a:solidFill>
                  <a:schemeClr val="tx2"/>
                </a:solidFill>
                <a:latin typeface="+mj-lt"/>
              </a:rPr>
              <a:t>cost-effectiveness</a:t>
            </a:r>
            <a:r>
              <a:rPr lang="en-US" sz="1700" b="0" dirty="0">
                <a:solidFill>
                  <a:schemeClr val="tx2"/>
                </a:solidFill>
                <a:latin typeface="+mj-lt"/>
              </a:rPr>
              <a:t> of a NAMA MRV system – MRV requirements for NAMAs </a:t>
            </a:r>
            <a:r>
              <a:rPr lang="en-US" sz="1700" b="0" u="sng" dirty="0">
                <a:solidFill>
                  <a:schemeClr val="tx2"/>
                </a:solidFill>
                <a:latin typeface="+mj-lt"/>
              </a:rPr>
              <a:t>do not need to be as rigid as the methodologies used under the CDM</a:t>
            </a:r>
            <a:r>
              <a:rPr lang="en-US" sz="1700" b="0" dirty="0">
                <a:solidFill>
                  <a:schemeClr val="tx2"/>
                </a:solidFill>
                <a:latin typeface="+mj-lt"/>
              </a:rPr>
              <a:t>. </a:t>
            </a:r>
            <a:endParaRPr lang="en-US" sz="1700" b="0" dirty="0" smtClean="0">
              <a:solidFill>
                <a:schemeClr val="tx2"/>
              </a:solidFill>
              <a:latin typeface="+mj-lt"/>
            </a:endParaRPr>
          </a:p>
          <a:p>
            <a:pPr algn="just">
              <a:spcAft>
                <a:spcPts val="300"/>
              </a:spcAft>
              <a:buClr>
                <a:schemeClr val="tx2"/>
              </a:buClr>
            </a:pPr>
            <a:endParaRPr lang="en-US" sz="1700" b="0" dirty="0">
              <a:solidFill>
                <a:schemeClr val="tx2"/>
              </a:solidFill>
              <a:latin typeface="+mj-lt"/>
            </a:endParaRPr>
          </a:p>
          <a:p>
            <a:pPr marL="285750" indent="-285750" algn="just">
              <a:spcAft>
                <a:spcPts val="300"/>
              </a:spcAft>
              <a:buClr>
                <a:schemeClr val="tx2"/>
              </a:buClr>
              <a:buFont typeface="Arial" pitchFamily="34" charset="0"/>
              <a:buChar char="•"/>
            </a:pPr>
            <a:r>
              <a:rPr lang="en-GB" sz="1700" b="0" dirty="0" smtClean="0">
                <a:solidFill>
                  <a:schemeClr val="tx2"/>
                </a:solidFill>
                <a:latin typeface="+mj-lt"/>
              </a:rPr>
              <a:t>Good information, communication </a:t>
            </a:r>
            <a:r>
              <a:rPr lang="en-GB" sz="1700" b="0" dirty="0">
                <a:solidFill>
                  <a:schemeClr val="tx2"/>
                </a:solidFill>
                <a:latin typeface="+mj-lt"/>
              </a:rPr>
              <a:t>and </a:t>
            </a:r>
            <a:r>
              <a:rPr lang="en-GB" sz="1700" dirty="0" smtClean="0">
                <a:solidFill>
                  <a:schemeClr val="tx2"/>
                </a:solidFill>
                <a:latin typeface="+mj-lt"/>
              </a:rPr>
              <a:t>coordination</a:t>
            </a:r>
            <a:r>
              <a:rPr lang="en-GB" sz="1700" b="0" dirty="0" smtClean="0">
                <a:solidFill>
                  <a:schemeClr val="tx2"/>
                </a:solidFill>
                <a:latin typeface="+mj-lt"/>
              </a:rPr>
              <a:t> between </a:t>
            </a:r>
            <a:r>
              <a:rPr lang="en-GB" sz="1700" b="0" dirty="0">
                <a:solidFill>
                  <a:schemeClr val="tx2"/>
                </a:solidFill>
                <a:latin typeface="+mj-lt"/>
              </a:rPr>
              <a:t>all entities involved in the monitoring process</a:t>
            </a:r>
            <a:r>
              <a:rPr lang="en-GB" sz="1700" b="0" dirty="0" smtClean="0">
                <a:solidFill>
                  <a:schemeClr val="tx2"/>
                </a:solidFill>
                <a:latin typeface="+mj-lt"/>
              </a:rPr>
              <a:t>.</a:t>
            </a:r>
          </a:p>
          <a:p>
            <a:pPr algn="just">
              <a:spcAft>
                <a:spcPts val="300"/>
              </a:spcAft>
              <a:buClr>
                <a:schemeClr val="tx2"/>
              </a:buClr>
            </a:pPr>
            <a:endParaRPr lang="en-GB" sz="1700" b="0" dirty="0">
              <a:solidFill>
                <a:schemeClr val="tx2"/>
              </a:solidFill>
              <a:latin typeface="+mj-lt"/>
            </a:endParaRPr>
          </a:p>
          <a:p>
            <a:pPr marL="285750" indent="-285750" algn="just">
              <a:spcAft>
                <a:spcPts val="300"/>
              </a:spcAft>
              <a:buClr>
                <a:schemeClr val="tx2"/>
              </a:buClr>
              <a:buFont typeface="Arial" pitchFamily="34" charset="0"/>
              <a:buChar char="•"/>
            </a:pPr>
            <a:r>
              <a:rPr lang="en-GB" sz="1700" b="0" dirty="0" smtClean="0">
                <a:solidFill>
                  <a:schemeClr val="tx2"/>
                </a:solidFill>
                <a:latin typeface="+mj-lt"/>
              </a:rPr>
              <a:t>Define </a:t>
            </a:r>
            <a:r>
              <a:rPr lang="en-GB" sz="1700" dirty="0">
                <a:solidFill>
                  <a:schemeClr val="tx2"/>
                </a:solidFill>
                <a:latin typeface="+mj-lt"/>
              </a:rPr>
              <a:t>clear roles and responsibilities </a:t>
            </a:r>
            <a:r>
              <a:rPr lang="en-GB" sz="1700" b="0" dirty="0" smtClean="0">
                <a:solidFill>
                  <a:schemeClr val="tx2"/>
                </a:solidFill>
                <a:latin typeface="+mj-lt"/>
              </a:rPr>
              <a:t>and give transparent guidance to each organisation involved </a:t>
            </a:r>
            <a:r>
              <a:rPr lang="en-GB" sz="1700" b="0" dirty="0">
                <a:solidFill>
                  <a:schemeClr val="tx2"/>
                </a:solidFill>
                <a:latin typeface="+mj-lt"/>
              </a:rPr>
              <a:t>in </a:t>
            </a:r>
            <a:r>
              <a:rPr lang="en-GB" sz="1700" b="0" dirty="0" smtClean="0">
                <a:solidFill>
                  <a:schemeClr val="tx2"/>
                </a:solidFill>
                <a:latin typeface="+mj-lt"/>
              </a:rPr>
              <a:t>developing and implementing the NAMA MRV-plan. </a:t>
            </a:r>
          </a:p>
        </p:txBody>
      </p:sp>
      <p:grpSp>
        <p:nvGrpSpPr>
          <p:cNvPr id="11" name="Gruppieren 27"/>
          <p:cNvGrpSpPr/>
          <p:nvPr/>
        </p:nvGrpSpPr>
        <p:grpSpPr>
          <a:xfrm>
            <a:off x="7136503" y="1036373"/>
            <a:ext cx="1645097" cy="1080000"/>
            <a:chOff x="5940152" y="404664"/>
            <a:chExt cx="2597637" cy="1678815"/>
          </a:xfrm>
        </p:grpSpPr>
        <p:sp>
          <p:nvSpPr>
            <p:cNvPr id="12" name="Gebogener Pfeil 11"/>
            <p:cNvSpPr/>
            <p:nvPr/>
          </p:nvSpPr>
          <p:spPr>
            <a:xfrm>
              <a:off x="6359856" y="404664"/>
              <a:ext cx="1678815" cy="1678815"/>
            </a:xfrm>
            <a:prstGeom prst="circularArrow">
              <a:avLst>
                <a:gd name="adj1" fmla="val 15680"/>
                <a:gd name="adj2" fmla="val 1142319"/>
                <a:gd name="adj3" fmla="val 20457687"/>
                <a:gd name="adj4" fmla="val 682382"/>
                <a:gd name="adj5" fmla="val 12500"/>
              </a:avLst>
            </a:prstGeom>
            <a:gradFill flip="none" rotWithShape="1">
              <a:gsLst>
                <a:gs pos="0">
                  <a:srgbClr val="78BC85">
                    <a:shade val="30000"/>
                    <a:satMod val="115000"/>
                  </a:srgbClr>
                </a:gs>
                <a:gs pos="50000">
                  <a:srgbClr val="78BC85">
                    <a:shade val="67500"/>
                    <a:satMod val="115000"/>
                  </a:srgbClr>
                </a:gs>
                <a:gs pos="100000">
                  <a:srgbClr val="78BC85">
                    <a:shade val="100000"/>
                    <a:satMod val="115000"/>
                  </a:srgbClr>
                </a:gs>
              </a:gsLst>
              <a:lin ang="13500000" scaled="1"/>
              <a:tileRect/>
            </a:gra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Calibri" pitchFamily="34" charset="0"/>
              </a:endParaRPr>
            </a:p>
          </p:txBody>
        </p:sp>
        <p:grpSp>
          <p:nvGrpSpPr>
            <p:cNvPr id="13" name="Gruppieren 95"/>
            <p:cNvGrpSpPr/>
            <p:nvPr/>
          </p:nvGrpSpPr>
          <p:grpSpPr>
            <a:xfrm>
              <a:off x="5940152" y="725614"/>
              <a:ext cx="2525629" cy="1039384"/>
              <a:chOff x="5940152" y="725614"/>
              <a:chExt cx="2525629" cy="1039384"/>
            </a:xfrm>
          </p:grpSpPr>
          <p:sp>
            <p:nvSpPr>
              <p:cNvPr id="17" name="Abgerundetes Rechteck 16"/>
              <p:cNvSpPr/>
              <p:nvPr/>
            </p:nvSpPr>
            <p:spPr>
              <a:xfrm>
                <a:off x="7668344"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18" name="Abgerundetes Rechteck 17"/>
              <p:cNvSpPr/>
              <p:nvPr/>
            </p:nvSpPr>
            <p:spPr>
              <a:xfrm>
                <a:off x="5940152"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19" name="Abgerundetes Rechteck 18"/>
              <p:cNvSpPr/>
              <p:nvPr/>
            </p:nvSpPr>
            <p:spPr>
              <a:xfrm>
                <a:off x="5940152"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20" name="Abgerundetes Rechteck 19"/>
              <p:cNvSpPr/>
              <p:nvPr/>
            </p:nvSpPr>
            <p:spPr>
              <a:xfrm>
                <a:off x="7668344"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14" name="Abgerundetes Rechteck 13"/>
            <p:cNvSpPr/>
            <p:nvPr/>
          </p:nvSpPr>
          <p:spPr>
            <a:xfrm>
              <a:off x="7956376" y="1196752"/>
              <a:ext cx="581413"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15" name="Abgerundetes Rechteck 14"/>
            <p:cNvSpPr/>
            <p:nvPr/>
          </p:nvSpPr>
          <p:spPr>
            <a:xfrm>
              <a:off x="7020272" y="1484784"/>
              <a:ext cx="432048" cy="144016"/>
            </a:xfrm>
            <a:prstGeom prst="roundRect">
              <a:avLst/>
            </a:prstGeom>
            <a:solidFill>
              <a:srgbClr val="C00000"/>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3" name="AutoShape 2" descr="data:image/jpeg;base64,/9j/4AAQSkZJRgABAQAAAQABAAD/2wCEAAkGBhQSEBIQEBISFRQVFBUVFBUQGBMWFxYUFxUVFxQUFhcYGyYeFxklGhIUHy8gIycpLCwsGR4xODArNSYrLioBCQoKBQUFDQUFDSkYEhgpKSkpKSkpKSkpKSkpKSkpKSkpKSkpKSkpKSkpKSkpKSkpKSkpKSkpKSkpKSkpKSkpKf/AABEIAOEA4QMBIgACEQEDEQH/xAAcAAEAAgMBAQEAAAAAAAAAAAAABwgDBQYBBAL/xABMEAABAwIDBAUGCwUGBAcAAAABAAIDBBEFEiEGBzFBEyJRYXEIFDJCUoEjMzVicnSRkqGywUNjgpOiJFNzo7HTFRaD8BcYNDZUs7T/xAAUAQEAAAAAAAAAAAAAAAAAAAAA/8QAFBEBAAAAAAAAAAAAAAAAAAAAAP/aAAwDAQACEQMRAD8AnFERAREQEREBERAREQEReEoPUWqr9q6OD4+rpoyLiz5Y2m4NjoTfitFU74cKZxrWHW3UZM/8jDppx4IOyRcN/wCNuEf/ADP8mq/2llh3y4S69q1ot7cc7fszRi6DtEWnotsqKbSGspXnsbLGTy5Zr8wtuHIPUREBERAREQEREBERAREQEREBERAREQERcvtpvGpMMZed+aUi7IIrGR3YSL2Y3vNu650QdQuI2q3w4fQl0ZlM0o0MdNZ5B7HPuGN7xe/coK203uVuIEtzmCDUCGBxAIPKR4sZPfYdy4hBK20HlD1spLaSOKmbyJHSyfa4ZP6feo/xfa2rqr+c1U8oOuV73FnZoy+Ue4LHguzlTVvyUsEsp59G0kD6TvRaO8kKR8E8nWsksaqaGnBHBt5ng9hDSG/Y4oImRWPw3ydqBljNJUzHmC5rGnjya3MOI9bkt9T7mcJZwo2k2t15J3X77F9r6cggqkinDF8U2ep8Q8xdh7XNa8Ryztc7JG+9iLZ7kNJs48rHQ2XfS7nsJkAPmTLW0LJJ2gg/RkF0FUVssK2kqaU3pqmaLuie9oPPVoNj7wrA4h5PWHPv0TqmI20yva8X11Ie0k8RzHDkuLxvycall3UlRFMPZlBid4D0mk+JCD4MA8oKvhIFSIqll9cwEcluwPYMv2tKlLZffdh9YQx73U0h0y1Ng0n5sgOX72U9yrrj+yFXROy1dPLFrYOcLsJ+bI27He4rToLxB19QvVUjY/edW4c5oilL4RoYJi50dueUX+DPe23fdWE2E3q0mJgMYeiqLdaCUi501MbuEg48LHTUBB2aIiAiIgIiICIiAiIgIiICIoM3wb4Dmfh+HvIsS2edhINxo6KMjgORcPAcyQ2283fc2lL6PDrPnF2yTGxZE7gQwcHvGvHqgj1tQIAra580jpZnufI83c95Jc49pJWBStux3KPrAyrrs0dMbOZGNJJm8jf1Iz28SOFrhyDg9mNj6rEJeipInPt6Tzoxg7XvOg8OJ5Aqb9jtwlHCekrJBVyNNnRt6sLXcSCAczyPnEDtapJp8DjhpjS0rRAzI5rOiAGQkWzjtdfW51JVZNnscqcBxV7Zg45XdHUxjhLGdc7b2ubEPadPsJQWmpaNkTBHExjGN9FsbQ1o8GjQLMvnoK5k0TJonB8cjQ9jhwLXC4K+hAWGsdaN5GhDXEeNisywV3xUn0HflKCkpOt1bvdnITg9ASST5vGNewCwHuAAVQ1brdh8j0H1dn6oOoREQfiaFr2lr2hzSLFrgCCOwg6FRrtduGoqomSlvSSG+kYBiJ747jL/AAkDuKk1R/vb3kjDafooHN87lHwYIv0bLkGZw4ciGg8T2hpCCv212wVXhr8tVH1CbMlZd0b/AAdyPcbHuWghmcxwewlrmkFrmkggjUEEag96n/cjWVdfBWDEXOqKV2VrfOuvmfd3SNaXcWgZbjgDltbVaTeXuLMQfV4YC6MAufTauc0DiYjxe23qnXsJ4APu3a79cxZSYq4Ak5WVWgHcJhwH0xpwuOLlNwKo4pb3R73zSltFXvJpzYRSuJJg5Brj/dfl8OAWIReAr1AREQEREBERARFy28bbVuGUL59DK74OBh9aUg2J+a0AuPhbiQg4vffvNNK3/h9G+07xeZ7DrFGRowEcHuBvfiG29oEV5WeurXzSPmlcXyPcXPc7i5xNySpP3KbsRWSefVbL00brRscNJpBxuOcbefInTk4INruf3PiQMxDEGAsIDoIHi4eDq2WQHi3mG8+J0sDO4CAL1AUY77d3prabzunbepp2m4A1lhFy5g7XNN3NHe4cSFJyIIQ8nPaWZ3nFA8OdFG3po3coyXBro79jr5gPmv7VN6w09GyPN0bGMzOLnZGhuZx4uNhqe8rMgLBXfFSfQd+UrOsFd8VJ9B35SgpIrdbsPkeg+rs/VVFVut2HyPQfV2fqg6hERBqNrNoW0NFPWPaXCJlw0aZnEhrG3sbAuc0X5Xuq0bP4NU4/ijnSOPXPSTy8o4hoA0eFmtb+gJVqKyjZLG6KVjXse0tc14BDmniCCvhwDZmmoozFSQsiaTmcG3Jce1znEk+86IPowjCY6WCOmgYGRxtDWtHYOZ7STck8ySea+xEQQ7vd3OicPr8OjAmF3TQMAAlHN8YHCTtHrfS9KvyvGoH347sBHmxOjZZpN6mNg0aSfjwOQJNnW568ygy7jd5xu3C6yS99KV7zwt+wJP8ATf6PshTmqPRyFrg5pIIIIINiCNQQRwKtRuk2+/4lR/Cn+0wWZNwGa98koA06wBv3g8rIO5REQEREBERAVU97m2hxDEH5T8BAXRQgG4IBs+T+Itv4BvYp13w7VGhwuV0ZtLMegiI4gvBzuHZZgdY8jlVU0G62P2YkxCsipItM567rXDIxq958B9psOat9hOFR00EdPA0NjjaGMA7B29pPEnmSSoP3fSDBMGlxiWEyS1L2Rws9G0d3ZS51iWtcQ93DUNZ26dhsbv0o6wiKp/ssp4dI4GJx+bJplPc4DxKCS0XjXAgEG4OoI7F6gIiICIiAsFd8VJ9B35Ss6wV3xUn0HflKCkit1uw+R6D6uz9VUVW63YfI9B9XZ+qDqEREBERAREQFjqadsjHRyNDmPaWua7UOa4Wc0jmCCQsi5bazeVQ4eCJ5g6TlDDZ8h8RezPFxCCtu8fY12G18lPqYnfCQOPrROJsCfaabtPeL8wse7/a92G10VSLlnoTNHrROIzDxFg4d7QpO2rx2HaLC6iSnhfHU0BE2R+VxdE4OEga4cdG5rWvdjRzUGoLwRShzQ5pBa4AgjUEHUEHmLL9qMtwu1RqsONNIbyUjhGL8TC4ExfZZ7PBjVJqAiIgIi8JQVz8obaHpcQjpGnq00YzD97LZzv6Oi/FR5s1gjqyrgpWcZZGsv2NJ6zvANBPuX72txfzquqqm5Ilmkc2/sFxyD3NDR7lIfk64IJK+aqcARTxWb3SSktB+4yUe9BPc+BQPpvM5ImOgyNj6Nwu3I0ANHuyix4iwKhzbXyefSmwt/InzeY+Okcp92j/vKckQVu3abR4pQ4jBhr2TFjpGsfTTtcejjJ60rL6sa0XdcdU2PHirIryy9QEREBERAWCu+Kk+g78pWdYK74qT6DvylBSRW63YfI9B9XZ+qqKrdbsPkeg+rs/VB1CIiAiIgIiIIK30ba4iyuOH03SxROYzIYAeknLmguLXgZrBxLMrfZ14rR7Kbg6ypyy1jhTRnUh3WmI4+hwbf5xuPZVkLL1Bz+yOw1LhsToqVhGe3SPkOZ8hF7ZjwsLnQADU6aqr+8LZzzHEqmmAswPLouPxT+tGLnjYOy+LSrgKC/KSwTrUla0cQ+B58PhIv9ZfsQchuP2h82xaJjjZlQDA6/DM6xiNu3O1rf4irRqklBWOhljmYbOje17T85rg4fiFdOgrGzRRzMN2yMa9p+a5oc38CEH0IiIC1W1df0FBVzjjHTzPFiRqI3Fuo1GttVtVxu+GoyYJWnXVjGdX58sbPs62vddBU5WP8nfDcmGSTEay1Dte1rGtaOftZ/8AuyrgrW7mafJglGDa5ErtPnTSEX77ED3IO2REQEREBERAREQFgrvipPoO/KVnWCu+Kk+g78pQUkVut2HyPQfV2fqqiq3W7D5HoPq7P1QdQiIgIiICIiAiIgLgN+WGiXBZ3WuYnRSt90gY48fZkeu/XP7wKfPhVe3T/wBLMetwu2NzgfwQU8VuN1mIdNg1C/shEfM6xOdEeP8AhqpBVmtwNVnwZjdfg55ma8NSH6d3wn23QSQiIgLht9vyFWf9D/8ATCu5XF75Ic2CVovazY3fdmidb8EFUFO1TjNfTbNYY/DWvuQRM+Jmd7G5n5bNsbNJ4utpYDmoJVr9zk+fBKI2tZsjfuTStv8A03QQh/z/AI9/e1n8kf7a2Wze3GPPq4GA1Mt5GgskhAY5txmDj0Yytte7ri3FWRRAREQEREBERAWKqYXRvaOJa4DxIssqIKQ1FO6N7o3tLXscWua4WLXNNnNIPAgghW83eUb4sKoY5Wlr208eZrtCCRexHI66jkvtqNlKSScVUlLTumBBEjo2F9xaxvbUiwsTqOS2qAiIgIiICIiAoF3mbX41DiM0cHTxwC3Q9DEHNczKOvnyHMSb310OnJT0iCrn/P8Aj397WfyR/trs9itosUqaHFhiAldC2inLJJowwiXon9RpyjMC25PG1hwzazgtDt7Llwuvda9qSf8AGJw/VBTpWS8nf5Jf9al/+uFVuKsx5P8ATZcHDr3zzzO8LZWW7/Qv70ElIiIC0+2VF02HVkQ4vppmjxMbrfjZbheEIKOqyfk9Yhnwp0VxeKokbYccr2seCde1zte7uVftpMKNNWVNMf2U0kYvzDXENPvFj71Jvk440GVlTSONhNEHtvzfETcDvyyOP8KCwiIiAiIgIiICIiAiIgIiICIiAiIgIiICIiAuE324gIsFqRcXkMcTb21LpGl3P2WvPuXdqEfKSxvq0lE06kvneO4DJGffeX7EEFK2u6ah6HBaFnbF0n817pez94qn0tM6R7I2C7nuDWjtc4gAfaQrqYXQCCCKBvoxRsjbfsY0NH4BB9SIiAiIgrX5QOAdDiYqAOrUxh1/3kYEbwP4RGf4lxGyGPGirqerH7KQFwHNh6sjfexzh71YvfdsuavC3vY28lMenbbiWAESt+4S63awKriC8EMwe1r2kFrgHNI4EEXBHdZaTa7bWmw2Hpap9ib5I2WMkhHJjb/ibAcyuC3SbbyzYLURRt6WqoonCJhuekbkcacWGpsWllhya3mVGGEbJYljlY6SXPe9paicFrGAeoBYajkxvDuFyg6fCd8+JVuKwMp2NET5Wt82a1rrx365dIW5rhtyXCwFr2srBrm9itgabDIslO273AdJM+xe8+PqtvwaNB3nVdIgIiICIiAiIgIiICIiAiIgIiIIS2v341dFik1P5tEYInZMj8zZHtsD0geDYXvcdUixHPVSBsbvOosSAbDJkmtcwS9V/fl5PHe33gL79qdiKTEGZKuFrjazZG9WVn0XjXjrY3HaCoM2y3FVdITNQl1TEOsAwWnZY6dQeny1Zr80ILIqo+8/aTz7FKmZpvG13RRW1HRx9UOHc45n/wASkyTbCvodm3GvMjaqaR0FN01xMIiwXkffrXaBJYnW5ZfioIQdzuYwDzrF4Li7IL1D/wDp2yf5jo/xVqlFPk+bLmChkrJAQ+qcMl/7mO4ae67i894DSpWQEREBERB4RfQqpO83Y92HYhLEG2heTJARe3RuJs3xaeqfAHmrbri96uwoxOiLWAecRXkgOmrrdaIk8A4ADxDTyQVy2C2ufhtdHVNuWehMwevE62YeOgcO8BW6oqxk0bJonB7HtD2Obwc1wuCPcVSaaFzHOY8Frmktc1wsQQbEEciCFMm4veWIiMMq3gRuP9me42DXuOsJPANcTdveSOYsE+IiICIiAiIgIiICIiAiIgIvCbalYqWrZK0Piex7Tezo3BwNtDqDZBmREQF+ZHhoLnEAAXJOgAHEk8gv0oY357yxGx2F0jwXvBFS9p9Bh/Ygj1net2DTmbBG29Xbc4lXuewnzeK8cA1sWg9aS3a8i/bbKOS0+xmy8mIVsVJHcZzd7rXDIxq958Bw7SQOa0is7uX3fGgpTPO21TUAFwcNYo+LIu0E+k7vsPVQSDSUrYo2RRtDWMa1jGjg1rQA1o7gAAsqIgIiICIiAiIghHfru1Lr4pSMJIH9qYzXQDScDuGju4A+0VBSvGQq7b3t0RpS+uoWk05N5Y26mEni4fuvy+HAOn3Pb3hOGYfXvAmADYJnaCUDQRvPKTsPrfS9KYlRxTXuw349GGUeJuJaLNjqTclo5CbmRwGfj234oJ4Ufb3d5Aw2n6KBw87mB6PgejZwMxB07mg8T2hpC6vG9oGQ0M1bHaVkcL5W9GQQ8NaSLOFxlPb2aqs+AYJU4/ij3SOPXd0lRKB1Yo+Aa0E9gDWtvy7ASgkTyfJK6V9VUTzSvpnDL8M5z81RmaS5uYng24ceeZvG2k1L48IwmKlgjp4GBkcbQ1jRyHeTqSTckniSSvsQEREBFAu1+8yuh2g6COa0Ec8UXQ2bkc1wjz5tLknMdb3HKynpAREQaLbjA5KzDqmlhfkkljIa7kSCHZCeTXZcp7nHjwUB7oNtXYZXupKo5IJX9HKH6dDM0lrXns16ru7U+irMqBvKA2DyOGKwN6riGVIaOD+DJfA6NPfl9ooJ5RR7uV2qkqsKBqONO4w9I7QPjYxrmuJ7Q1wBPcCdSVzW8vfmyMPpMLcHvILX1LTdjOREXtO+fwHK/EBuN7W9ptA11JSODqtw6ztCKcEekeRkI4N5cTyDq2ySFxLnEkkkknUknUknmUkkLiXOJJJuSdSSeJJ5lSLuo3UPxF4qakOZRsPeHTuHFjDyb7Th4DW5aG43HbtDPK3Eqph6GM3p2uHxkgPxnexpGna4fNINhF+IIGsa1jGhrWgNa1osA0CwAHIABftAREQEREBERAREQF4QvUQQbvO3Gm76zC23vd0lKNLcyYPxOT7vJqhCSMtJa4EEEggixBGhBB4FXhXDbfbpKXEry/EVOnw0YvmtoBKzTPpzuDw1togr5sfvEq8ONoX54T6dPN1onA8er6pPa23ffgpu3f71MJkHQxRxUEjzd0ZbHHG559mRoDXHgOtlPYFB21+7+rw19qmLqE2bNHd0TvB1tD3OAPcubQXiBXqp9s5vBrqGwpqmQMH7J5zx8deo64HiLHvUm4J5STtBW0gPa+mdb/Lff8yCdEXAYdvywqUDNO+In1Z45B28XMDmjh281v6feDhz/Rr6ThfWaNung4i3Hggr5t//AO5ZfrcH+kStGoP2i2Jo6nGBiAxegbC6SOWRhmi6QFgZdrOtlIOTibWvwNtZSl29w9ts1fRi/wC+iP8Ao5BvkXCYhvtwqIG1SZDa+WGOVxOh5lobytx5hcZjflJt1FFSE9j6pwH+XHe/30E3Lhds97WH0YfDI4VEli10MIa8cwWyOPUaORBue5QDtJvPxCuzNmqXtjP7KD4OO3YQ3V4+kSuUQddtdvKqa5vQNDaelHoU1MMkYF79e1s+uuul9QAuRW72X2MqsQl6OkiLuGZ56sbB2vedB4ak8gVYLd9uXp8PLZ5yKipFiHOHwcR/dtPEg+uddBYNQcDu03HSTllViTXRw3BbAbiSTs6TnGw9npHu0JsDDC1jWsY0Na0ANa0AAACwAA0AA5L9ogIiICIiAiIgIiICIiAiIgIiIPxLEHNLXAOaRYhwBBB4gg8Qo12r3CUVUTJTF1JIeUQDoif8I2y/wkDuUmogq7tBuOxKmJMcTalg9anN3fy3WdfwBXDVlBJC4smjfG4cWytcx32OAKu2sFZQRzNyTRskaeLZGte37HAhBSNe3Vt8Q3WYXN6dDAP8IOiPG/GItWjq9wOFv9Fk8et/g5SdNdOuHaa+OnFBWNLqyX/l3w726v8AmR/7Sz03k/4Y2+YVD7+3La3hka38UFZllpqV8jgyNjnuPBrAXE+AGqthQ7psKh9ChhP+Lnl7P71zuxdJQYXFA3LBFFE3siY1g+xoA5lBWHANy2JVRBMHQMPF9Ucn9Grz91Slsv5PlJARJWSOqnjXJbo4ve0Eud73WPYpWRBipaRkTGxxMaxjRZrWANa0dgaNAFlREBERAREQEREBERAREQEREBERAREQEREBERAREQEREBERAREQEREBERAREQEREBERB//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1027" name="Picture 3"/>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061085" y="2684984"/>
            <a:ext cx="808842" cy="808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2" descr="C:\Program Files (x86)\Microsoft Office\MEDIA\CAGCAT10\j0222015.wmf"/>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a:stretch>
            <a:fillRect/>
          </a:stretch>
        </p:blipFill>
        <p:spPr bwMode="auto">
          <a:xfrm>
            <a:off x="7957358" y="3663248"/>
            <a:ext cx="888103" cy="89206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https://encrypted-tbn0.gstatic.com/images?q=tbn:ANd9GcSybUD10aD6dxxEOi4o5lZiESzdcNDmX48LFLHNHXE-P2YteqGVNA"/>
          <p:cNvPicPr>
            <a:picLocks noChangeAspect="1" noChangeArrowheads="1"/>
          </p:cNvPicPr>
          <p:nvPr/>
        </p:nvPicPr>
        <p:blipFill>
          <a:blip r:embed="rId5">
            <a:clrChange>
              <a:clrFrom>
                <a:srgbClr val="FEFEFE"/>
              </a:clrFrom>
              <a:clrTo>
                <a:srgbClr val="FEFEFE">
                  <a:alpha val="0"/>
                </a:srgbClr>
              </a:clrTo>
            </a:clrChange>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7663208" y="4527431"/>
            <a:ext cx="1502598" cy="999911"/>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https://encrypted-tbn0.gstatic.com/images?q=tbn:ANd9GcQ-pW3ZNrWAvCmhrmR5M767T77UPJObwqIH9OnWrkWZLhPu8ADYzQ"/>
          <p:cNvPicPr>
            <a:picLocks noChangeAspect="1" noChangeArrowheads="1"/>
          </p:cNvPicPr>
          <p:nvPr/>
        </p:nvPicPr>
        <p:blipFill>
          <a:blip r:embed="rId7" cstate="print">
            <a:lum bright="70000" contrast="-70000"/>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8071098" y="5686578"/>
            <a:ext cx="774364" cy="8539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30862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95536" y="1416722"/>
            <a:ext cx="6065084" cy="461665"/>
          </a:xfrm>
          <a:prstGeom prst="rect">
            <a:avLst/>
          </a:prstGeom>
          <a:noFill/>
        </p:spPr>
        <p:txBody>
          <a:bodyPr wrap="square" rtlCol="0">
            <a:spAutoFit/>
          </a:bodyPr>
          <a:lstStyle/>
          <a:p>
            <a:pPr eaLnBrk="1" hangingPunct="1"/>
            <a:r>
              <a:rPr lang="de-DE" sz="2400" dirty="0">
                <a:solidFill>
                  <a:srgbClr val="C00000"/>
                </a:solidFill>
                <a:latin typeface="+mj-lt"/>
                <a:ea typeface="+mj-ea"/>
                <a:cs typeface="+mj-cs"/>
              </a:rPr>
              <a:t>MRV of NAMAs: Success </a:t>
            </a:r>
            <a:r>
              <a:rPr lang="de-DE" sz="2400" dirty="0" smtClean="0">
                <a:solidFill>
                  <a:srgbClr val="C00000"/>
                </a:solidFill>
                <a:latin typeface="+mj-lt"/>
                <a:ea typeface="+mj-ea"/>
                <a:cs typeface="+mj-cs"/>
              </a:rPr>
              <a:t>Factors </a:t>
            </a:r>
            <a:r>
              <a:rPr lang="de-DE" sz="2400" b="0" dirty="0" smtClean="0">
                <a:solidFill>
                  <a:srgbClr val="C00000"/>
                </a:solidFill>
                <a:latin typeface="+mj-lt"/>
                <a:ea typeface="+mj-ea"/>
                <a:cs typeface="+mj-cs"/>
              </a:rPr>
              <a:t>(2/2)</a:t>
            </a:r>
            <a:endParaRPr lang="de-DE" sz="2400" b="0" dirty="0">
              <a:solidFill>
                <a:srgbClr val="C00000"/>
              </a:solidFill>
              <a:latin typeface="+mj-lt"/>
              <a:ea typeface="+mj-ea"/>
              <a:cs typeface="+mj-cs"/>
            </a:endParaRPr>
          </a:p>
        </p:txBody>
      </p:sp>
      <p:sp>
        <p:nvSpPr>
          <p:cNvPr id="4" name="Textfeld 3"/>
          <p:cNvSpPr txBox="1"/>
          <p:nvPr/>
        </p:nvSpPr>
        <p:spPr>
          <a:xfrm>
            <a:off x="383069" y="2327958"/>
            <a:ext cx="6753434" cy="3724096"/>
          </a:xfrm>
          <a:prstGeom prst="rect">
            <a:avLst/>
          </a:prstGeom>
          <a:noFill/>
        </p:spPr>
        <p:txBody>
          <a:bodyPr wrap="square" rtlCol="0">
            <a:spAutoFit/>
          </a:bodyPr>
          <a:lstStyle/>
          <a:p>
            <a:pPr marL="285750" indent="-285750" algn="just">
              <a:spcAft>
                <a:spcPts val="300"/>
              </a:spcAft>
              <a:buClr>
                <a:schemeClr val="tx2"/>
              </a:buClr>
              <a:buFont typeface="Arial" pitchFamily="34" charset="0"/>
              <a:buChar char="•"/>
            </a:pPr>
            <a:r>
              <a:rPr lang="en-GB" sz="1700" b="0" dirty="0" smtClean="0">
                <a:solidFill>
                  <a:schemeClr val="tx2"/>
                </a:solidFill>
                <a:latin typeface="+mj-lt"/>
              </a:rPr>
              <a:t>Calculate emission mitigation and mitigation costs based on </a:t>
            </a:r>
            <a:r>
              <a:rPr lang="en-GB" sz="1700" dirty="0" smtClean="0">
                <a:solidFill>
                  <a:schemeClr val="tx2"/>
                </a:solidFill>
                <a:latin typeface="+mj-lt"/>
              </a:rPr>
              <a:t>proven or credible methods </a:t>
            </a:r>
            <a:r>
              <a:rPr lang="en-GB" sz="1700" b="0" dirty="0" smtClean="0">
                <a:solidFill>
                  <a:schemeClr val="tx2"/>
                </a:solidFill>
                <a:latin typeface="+mj-lt"/>
              </a:rPr>
              <a:t>and using the best available data.</a:t>
            </a:r>
          </a:p>
          <a:p>
            <a:pPr marL="285750" indent="-285750" algn="just">
              <a:spcAft>
                <a:spcPts val="300"/>
              </a:spcAft>
              <a:buClr>
                <a:schemeClr val="tx2"/>
              </a:buClr>
              <a:buFont typeface="Arial" pitchFamily="34" charset="0"/>
              <a:buChar char="•"/>
            </a:pPr>
            <a:endParaRPr lang="en-GB" sz="1700" b="0" dirty="0" smtClean="0">
              <a:solidFill>
                <a:schemeClr val="tx2"/>
              </a:solidFill>
              <a:latin typeface="+mj-lt"/>
            </a:endParaRPr>
          </a:p>
          <a:p>
            <a:pPr marL="285750" indent="-285750" algn="just">
              <a:spcAft>
                <a:spcPts val="300"/>
              </a:spcAft>
              <a:buClr>
                <a:schemeClr val="tx2"/>
              </a:buClr>
              <a:buFont typeface="Arial" pitchFamily="34" charset="0"/>
              <a:buChar char="•"/>
            </a:pPr>
            <a:r>
              <a:rPr lang="en-GB" sz="1700" b="0" dirty="0" smtClean="0">
                <a:solidFill>
                  <a:schemeClr val="tx2"/>
                </a:solidFill>
                <a:latin typeface="+mj-lt"/>
              </a:rPr>
              <a:t>Monitoring </a:t>
            </a:r>
            <a:r>
              <a:rPr lang="en-GB" sz="1700" dirty="0">
                <a:solidFill>
                  <a:schemeClr val="tx2"/>
                </a:solidFill>
                <a:latin typeface="+mj-lt"/>
              </a:rPr>
              <a:t>quality and </a:t>
            </a:r>
            <a:r>
              <a:rPr lang="en-GB" sz="1700" dirty="0" smtClean="0">
                <a:solidFill>
                  <a:schemeClr val="tx2"/>
                </a:solidFill>
                <a:latin typeface="+mj-lt"/>
              </a:rPr>
              <a:t>reliability of data</a:t>
            </a:r>
            <a:r>
              <a:rPr lang="en-GB" sz="1700" dirty="0">
                <a:solidFill>
                  <a:schemeClr val="tx2"/>
                </a:solidFill>
                <a:latin typeface="+mj-lt"/>
              </a:rPr>
              <a:t> </a:t>
            </a:r>
            <a:r>
              <a:rPr lang="en-GB" sz="1700" b="0" dirty="0" smtClean="0">
                <a:solidFill>
                  <a:schemeClr val="tx2"/>
                </a:solidFill>
                <a:latin typeface="+mj-lt"/>
              </a:rPr>
              <a:t>and an open and transparent access to information increases the efficiency of the MRV process.</a:t>
            </a:r>
          </a:p>
          <a:p>
            <a:pPr marL="285750" indent="-285750" algn="just">
              <a:spcAft>
                <a:spcPts val="300"/>
              </a:spcAft>
              <a:buClr>
                <a:schemeClr val="tx2"/>
              </a:buClr>
              <a:buFont typeface="Arial" pitchFamily="34" charset="0"/>
              <a:buChar char="•"/>
            </a:pPr>
            <a:endParaRPr lang="en-GB" sz="1700" b="0" dirty="0" smtClean="0">
              <a:solidFill>
                <a:schemeClr val="tx2"/>
              </a:solidFill>
              <a:latin typeface="+mj-lt"/>
            </a:endParaRPr>
          </a:p>
          <a:p>
            <a:pPr marL="285750" indent="-285750" algn="just">
              <a:spcAft>
                <a:spcPts val="300"/>
              </a:spcAft>
              <a:buClr>
                <a:schemeClr val="tx2"/>
              </a:buClr>
              <a:buFont typeface="Arial" pitchFamily="34" charset="0"/>
              <a:buChar char="•"/>
            </a:pPr>
            <a:r>
              <a:rPr lang="en-GB" sz="1700" dirty="0" smtClean="0">
                <a:solidFill>
                  <a:schemeClr val="tx2"/>
                </a:solidFill>
                <a:latin typeface="+mj-lt"/>
              </a:rPr>
              <a:t>Examine</a:t>
            </a:r>
            <a:r>
              <a:rPr lang="en-GB" sz="1700" b="0" dirty="0" smtClean="0">
                <a:solidFill>
                  <a:schemeClr val="tx2"/>
                </a:solidFill>
                <a:latin typeface="+mj-lt"/>
              </a:rPr>
              <a:t> existing MRV </a:t>
            </a:r>
            <a:r>
              <a:rPr lang="en-GB" sz="1700" dirty="0" smtClean="0">
                <a:solidFill>
                  <a:schemeClr val="tx2"/>
                </a:solidFill>
                <a:latin typeface="+mj-lt"/>
              </a:rPr>
              <a:t>best practice </a:t>
            </a:r>
            <a:r>
              <a:rPr lang="en-GB" sz="1700" b="0" dirty="0" smtClean="0">
                <a:solidFill>
                  <a:schemeClr val="tx2"/>
                </a:solidFill>
                <a:latin typeface="+mj-lt"/>
              </a:rPr>
              <a:t>to ensure the MRV plan is designed according to national requirements. </a:t>
            </a:r>
          </a:p>
          <a:p>
            <a:pPr marL="285750" indent="-285750" algn="just">
              <a:spcAft>
                <a:spcPts val="300"/>
              </a:spcAft>
              <a:buClr>
                <a:schemeClr val="tx2"/>
              </a:buClr>
              <a:buFont typeface="Arial" pitchFamily="34" charset="0"/>
              <a:buChar char="•"/>
            </a:pPr>
            <a:endParaRPr lang="en-GB" sz="1700" b="0" dirty="0" smtClean="0">
              <a:solidFill>
                <a:schemeClr val="tx2"/>
              </a:solidFill>
              <a:latin typeface="+mj-lt"/>
            </a:endParaRPr>
          </a:p>
          <a:p>
            <a:pPr marL="285750" indent="-285750" algn="just">
              <a:spcAft>
                <a:spcPts val="300"/>
              </a:spcAft>
              <a:buClr>
                <a:schemeClr val="tx2"/>
              </a:buClr>
              <a:buFont typeface="Arial" pitchFamily="34" charset="0"/>
              <a:buChar char="•"/>
            </a:pPr>
            <a:r>
              <a:rPr lang="en-GB" sz="1700" b="0" dirty="0" smtClean="0">
                <a:solidFill>
                  <a:schemeClr val="tx2"/>
                </a:solidFill>
                <a:latin typeface="+mj-lt"/>
              </a:rPr>
              <a:t>Perform </a:t>
            </a:r>
            <a:r>
              <a:rPr lang="en-GB" sz="1700" dirty="0" smtClean="0">
                <a:solidFill>
                  <a:schemeClr val="tx2"/>
                </a:solidFill>
                <a:latin typeface="+mj-lt"/>
              </a:rPr>
              <a:t>continuous review and improvement </a:t>
            </a:r>
            <a:r>
              <a:rPr lang="en-GB" sz="1700" b="0" dirty="0" smtClean="0">
                <a:solidFill>
                  <a:schemeClr val="tx2"/>
                </a:solidFill>
                <a:latin typeface="+mj-lt"/>
              </a:rPr>
              <a:t>of the MRV plan. </a:t>
            </a:r>
            <a:r>
              <a:rPr lang="en-GB" sz="1700" b="0" dirty="0">
                <a:solidFill>
                  <a:schemeClr val="tx2"/>
                </a:solidFill>
                <a:latin typeface="+mj-lt"/>
              </a:rPr>
              <a:t>O</a:t>
            </a:r>
            <a:r>
              <a:rPr lang="en-GB" sz="1700" b="0" dirty="0" smtClean="0">
                <a:solidFill>
                  <a:schemeClr val="tx2"/>
                </a:solidFill>
                <a:latin typeface="+mj-lt"/>
              </a:rPr>
              <a:t>rganisations </a:t>
            </a:r>
            <a:r>
              <a:rPr lang="en-GB" sz="1700" b="0" dirty="0">
                <a:solidFill>
                  <a:schemeClr val="tx2"/>
                </a:solidFill>
                <a:latin typeface="+mj-lt"/>
              </a:rPr>
              <a:t>with different </a:t>
            </a:r>
            <a:r>
              <a:rPr lang="en-GB" sz="1700" b="0" dirty="0" smtClean="0">
                <a:solidFill>
                  <a:schemeClr val="tx2"/>
                </a:solidFill>
                <a:latin typeface="+mj-lt"/>
              </a:rPr>
              <a:t>expertise should be involved, in order </a:t>
            </a:r>
            <a:r>
              <a:rPr lang="en-GB" sz="1700" b="0" dirty="0">
                <a:solidFill>
                  <a:schemeClr val="tx2"/>
                </a:solidFill>
                <a:latin typeface="+mj-lt"/>
              </a:rPr>
              <a:t>to maximise technical </a:t>
            </a:r>
            <a:r>
              <a:rPr lang="en-GB" sz="1700" b="0" dirty="0" smtClean="0">
                <a:solidFill>
                  <a:schemeClr val="tx2"/>
                </a:solidFill>
                <a:latin typeface="+mj-lt"/>
              </a:rPr>
              <a:t>capabilities.</a:t>
            </a:r>
            <a:endParaRPr lang="en-US" sz="1700" b="0" i="1" dirty="0" smtClean="0">
              <a:solidFill>
                <a:schemeClr val="tx2"/>
              </a:solidFill>
              <a:latin typeface="+mj-lt"/>
            </a:endParaRPr>
          </a:p>
        </p:txBody>
      </p:sp>
      <p:grpSp>
        <p:nvGrpSpPr>
          <p:cNvPr id="11" name="Gruppieren 27"/>
          <p:cNvGrpSpPr/>
          <p:nvPr/>
        </p:nvGrpSpPr>
        <p:grpSpPr>
          <a:xfrm>
            <a:off x="7136503" y="1036373"/>
            <a:ext cx="1645097" cy="1080000"/>
            <a:chOff x="5940152" y="404664"/>
            <a:chExt cx="2597637" cy="1678815"/>
          </a:xfrm>
        </p:grpSpPr>
        <p:sp>
          <p:nvSpPr>
            <p:cNvPr id="12" name="Gebogener Pfeil 11"/>
            <p:cNvSpPr/>
            <p:nvPr/>
          </p:nvSpPr>
          <p:spPr>
            <a:xfrm>
              <a:off x="6359856" y="404664"/>
              <a:ext cx="1678815" cy="1678815"/>
            </a:xfrm>
            <a:prstGeom prst="circularArrow">
              <a:avLst>
                <a:gd name="adj1" fmla="val 15680"/>
                <a:gd name="adj2" fmla="val 1142319"/>
                <a:gd name="adj3" fmla="val 20457687"/>
                <a:gd name="adj4" fmla="val 682382"/>
                <a:gd name="adj5" fmla="val 12500"/>
              </a:avLst>
            </a:prstGeom>
            <a:gradFill flip="none" rotWithShape="1">
              <a:gsLst>
                <a:gs pos="0">
                  <a:srgbClr val="78BC85">
                    <a:shade val="30000"/>
                    <a:satMod val="115000"/>
                  </a:srgbClr>
                </a:gs>
                <a:gs pos="50000">
                  <a:srgbClr val="78BC85">
                    <a:shade val="67500"/>
                    <a:satMod val="115000"/>
                  </a:srgbClr>
                </a:gs>
                <a:gs pos="100000">
                  <a:srgbClr val="78BC85">
                    <a:shade val="100000"/>
                    <a:satMod val="115000"/>
                  </a:srgbClr>
                </a:gs>
              </a:gsLst>
              <a:lin ang="13500000" scaled="1"/>
              <a:tileRect/>
            </a:gra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Calibri" pitchFamily="34" charset="0"/>
              </a:endParaRPr>
            </a:p>
          </p:txBody>
        </p:sp>
        <p:grpSp>
          <p:nvGrpSpPr>
            <p:cNvPr id="13" name="Gruppieren 95"/>
            <p:cNvGrpSpPr/>
            <p:nvPr/>
          </p:nvGrpSpPr>
          <p:grpSpPr>
            <a:xfrm>
              <a:off x="5940152" y="725614"/>
              <a:ext cx="2525629" cy="1039384"/>
              <a:chOff x="5940152" y="725614"/>
              <a:chExt cx="2525629" cy="1039384"/>
            </a:xfrm>
          </p:grpSpPr>
          <p:sp>
            <p:nvSpPr>
              <p:cNvPr id="17" name="Abgerundetes Rechteck 16"/>
              <p:cNvSpPr/>
              <p:nvPr/>
            </p:nvSpPr>
            <p:spPr>
              <a:xfrm>
                <a:off x="7668344"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18" name="Abgerundetes Rechteck 17"/>
              <p:cNvSpPr/>
              <p:nvPr/>
            </p:nvSpPr>
            <p:spPr>
              <a:xfrm>
                <a:off x="5940152"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19" name="Abgerundetes Rechteck 18"/>
              <p:cNvSpPr/>
              <p:nvPr/>
            </p:nvSpPr>
            <p:spPr>
              <a:xfrm>
                <a:off x="5940152"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20" name="Abgerundetes Rechteck 19"/>
              <p:cNvSpPr/>
              <p:nvPr/>
            </p:nvSpPr>
            <p:spPr>
              <a:xfrm>
                <a:off x="7668344"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14" name="Abgerundetes Rechteck 13"/>
            <p:cNvSpPr/>
            <p:nvPr/>
          </p:nvSpPr>
          <p:spPr>
            <a:xfrm>
              <a:off x="7956376" y="1196752"/>
              <a:ext cx="581413"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15" name="Abgerundetes Rechteck 14"/>
            <p:cNvSpPr/>
            <p:nvPr/>
          </p:nvSpPr>
          <p:spPr>
            <a:xfrm>
              <a:off x="7020272" y="1484784"/>
              <a:ext cx="432048" cy="144016"/>
            </a:xfrm>
            <a:prstGeom prst="roundRect">
              <a:avLst/>
            </a:prstGeom>
            <a:solidFill>
              <a:srgbClr val="C00000"/>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3" name="AutoShape 5" descr="data:image/jpeg;base64,/9j/4AAQSkZJRgABAQAAAQABAAD/2wCEAAkGBhQPEBAQDxAQEBAUDw8QDw8PDw8QEBAQFBAVFRQQFBIXHCYeFxkjGRUVHy8gJCcpLCwsFR8xNTAqNSYrLCkBCQoKDgwOGg8PFiolHh8pKTAuKTUqKiwtKTUvLCkpLCwpKiksLCkuMCksLCwpLCksKSkpKSkqLCwpLCwqKSkpLP/AABEIAMIBAwMBIgACEQEDEQH/xAAcAAABBQEBAQAAAAAAAAAAAAAAAQIDBAUHBgj/xAA9EAACAQIEAwUFBgQGAwEAAAAAAQIDEQQSITEFBlETQWFxkSIygaHBBxRCUmKxM2OS8CNygqLC0RVzsyT/xAAbAQEAAgMBAQAAAAAAAAAAAAAAAQUCAwQGB//EACoRAQACAgEDAgUFAQEAAAAAAAABAgMRBAUSMRMhMkFRYXEUIoGh0SPB/9oADAMBAAIRAxEAPwDuIAAAAAAAAAAAAAAAAAAAAAAAAAAAAAAAZPHeYoYRK/tVJe7BNJ26t9yMq1m86rHuwveuOvdadQ1gPE0vtHSdqtHT+XK7XwZ6Xg/HqWLi5UZN296MlaUfNfU2ZMF8fxQ1YuTiy/DLRAANLoAAAAAAAAAAAAAAAAAAAAAAAAAAAAAAAAAAAAAAAgHm+Z+avu77KlZ1bXk3qoJ7ad7PJLnbEQldVXLqpKLh5Wt+xlcUx7qVq8m9XVqX+EmreiKNy8xcelaRExuXmc3KyXyTMWmIjxDpXLnPEcTNUqsFTqP3GneE3012Z6s4dh6jjOEo+8pRcbdU018zuESv5WGuO0dvzW3Bz2y1mLeYKzjvG+Kutia02/xyjHwjF2ivRHYjivNHCKmDxc1OMuxqTlKlVs8jUndRctk03axlwrRW87Y9Rpa9I14hUua/LHG1g6/aSzODhKMoxtd3238UjHKtStnqKnHaPtTf7RLW9YtGp+akxzNbd1fk65g+fcNU0lKVJ/rWnrG9j0FDERqRUoSUovaUWmn8UcORocK43Vwss1GbS/FB6wl5x+u5wZODHmkrLF1K0e2SP5dlA8xwPnqlXtCrajU29p/4cn4S7vJnpkyuvS1J1aFvjy1yRuslAAMGwAAAAAAAAAAAAAAAAAAAAAAAAAAAQ4rFxpRc6klGK3bZW4txmnhYZqj1/DBe9J+C+pzfjnME8TLNUdor3Kafsx/7fidWDjWyzvxH1cPK5lcEaj3t9P8AWxxnnipJtUH2VP8ANZOcvHwM3Bc9V6UtZdtHvjU3+Elqjz1So3uMLX0McV7e1R/qc027ptO03EaLqV6uIoQnKhOTnUilmlh5y1eZL8Dd7S27nbvgueg5EruOOppPSUakZLqsjf7pHQsRyxhqks88PSct28tr+aWjOe/I9G3ZMezrx8WeRXvidT83PuTOASxNeNRxfY05KUpPaUlqoLrra/gdVGUaEYRUYRUYrRRikkvJIeV2bLOW25W3HwRhrqAMq0lNOMkpRejjJJprxTHgaXS8xx7lfC08Pia0aEIzjQrSjbMkpKm2mo3stTj/AAunZyfgv3O3c5VMuAxb/kzXrp9TiuB/F8Cz4czO9ypufWtdRWF0VHoeEcmTxWG7elUSnnnHs5q0ZJW2ktnv3ehg4qhKjUnRqLLUg0pQum1dJrbdWaO2uWtpmsT7wrb4b1rFpj2k06xyXOTwVBzbbtNJv8qqSUV6I5Pc7ByxRyYPDL+VB+qv9Tl53wR+Xd0yP+kz9moAAVK9AAAAAAAAAAAAAAAAAAAAAAAAYXMPNEcKnCNp1mtI90fGX/Rtzej8jjGMxspynOT9uUm5Pxb1OziYYy2nu8Qr+dyLYaxFPMpuI8TlVm51JOc33vZeCXcvAz5SvuIIy58RqHnvM7kCMSUravYqvFPtuzWVxSd5RakpOy2a0sYzaInTZFLTHdr2ek5Kl/8Avw/+af8A85HXbnDuG8W+6VY4jLn7PM1G9rtxaV30uyGrz7jZVJVFiZxu75I27OPRKLTSRS9QyRTJG/o9R0Xh35GK0117T/ju4HF8N9qeNh70qVT/AD0kn6waPScu/awq9elh69FQnUmoQlSnmWZ7Xi9UvG5wxmrK0y9Pz443Mbj8uiABk8zcbWDw1Ws2s0YrLFveUpKMdOl5I3RG50r5nUbeY+0bmHT7nTd72dd9Fuqf7N/Dqc9owUb2ExXEc7c5SzTm3KUnu23qz1P2e8vfeqvb1F/g0nontUqLVLyW7+Bb17MFFBbv5OT8/wBPd8m4KVHBUYzWWTzTa71mk2k/GzRyrm55+J4iX8/L/RGMf+J3A4RxOpnxleXXEVn/AL5HNxJ7sk2l2c2OzFWsHnbsDSyUqcPy04R9IpHF8DTz1aUfzVKcfWSR25Iz58/DDX0yvxT+CgAFauAIpGRxOrVjJOMc0bbLe/kGFrSkryg4PxevoBsCSklq3ZeJS+8y6/IZKbe7Aufeo9fRMDPcF+VfIANUAAAAAAAAAAAABGcU4hTy1qselWovSbO1s49zLTy4vEr+dN/1PN9Sw4E/umPsqepx+2s/dmkWIrqnFzk7RW73JC/w3nNcNp1f8JValXIoKbSgsua+bvfvLRHdyMnpY5t9Ffw8H6jNXH9Xia/Hu1llSajfRJpvzZaweIUZrNotr93xG8X41UxdR1auRPZKnThTjFdEkv3uyhKoebpyr1y+pvb6Hl6dhycWMExqI8a+U/8Ar0s2ZmKw+XWO3ToZuF5iVOapTzOGylvkfTxX7GnjMfCMHLMpaaKLTbLXLOLk4tzOpj+nl+J+q6dye2sbiZ19pVTX5Mr4TB144jFQxFWpCWalklDJB/mcXZyfxseep42L0vZ9HoWLnnomay+gXx1zV7bOxV/tdwii3CGIlK2kXCEVfo5ZtPmcj5n4nVxk6tapJuc3fd2hG+kY9EkRXEZnbLaWjFwMOLeo8/VlUMZUhHK2pa6N3vY9pyz9peKwtKNKPZTpx0VOdJLd396Nm9et2eSxNGz07z0vJNLAOebiFbJGLWWjkqONR/mnOK93w/t7vWvfUbcluFxsMTb0/wCnbeWeNyxmDpYmcFTlOM24xba9mUo3TfW1/icWpVM9SUurlL1d/qdZlzdg5YeosPicO8tCpkpwqQi1am7RUNH8jkWB3fki44PzeK6rExMe2vL0XK9PPjMMv5sZf0+19DsCqLqvVHJOTo3xcG/wxqS/22+p0aMr6r5Ec2d3j8I6dGscz91nH8XjScU93f4WI4Y/tPdmn5MhxFCNVWqRUvNa+pBg+EwpSco5r+Mm0vJHCslqVPvTafffVP4CObW8X/p1+W5IKBBCc5PSKjH9esn/AKU9PUWrWcE5SXspNtx7ku+zJipDCZd12u+s9ZfPT9glYpVFOKlFpxaTi1s01owEVZLTLJeGSX0QAawAAAAAAAAlwC4jYjY1sB2Y5VztTy46t49nL1pxX0OoORzfn+FsWn+ajB+jkvodvCn/AKfwruoxvFv7vMss4Dk5cUcqfbOjKnHPCWRTi22otSV07eRWPSchVbYma60ZfKUTv5MbxWhWcG80z1tHnbxvGPss4hh9aUY4iK76E7ya/wDXKz9LmDPh1eHs1MPXhLZqVGonf0PoyVYilifE85OGJ8Pc4+oXr8VYlzPkD7MoTTxGPouz/hUJ5ouS/PNbpeHf39x7qryTw9qzwOHt4Qyv1WpeliiKpi001fdNGcViI05Mme+S/dvTjfNuD4d2mXAU6is7Tm6rdGXhCMry+N15GSavEuR8Vh5SyQ7endtTou7tfvhun6mNVU6btUhOD71OEov5o4r737w9Pxpx9kRW2/5S3G1Kll1fcluyKOJ/tHp+UuFxc1XrxvFfw4taN3963el+/kRSs2nTbnzVwU75ecqcKxEoZ/u1Vx3TVObVvOxQT7mmntZ9x3D/AMhG18y+phcXr4eu7VaFOp+uStP+pa/M6fQ+kqavVp3++jl6pHouERtD0RuQ5awkk5U4VG+6DqyaM/C8JrRcodlK1/Zlpa3izt4FPTv3WlVdc5deThjHjpPne3puR4vt5yjbSlbVtWvJdF4M9vRotScnLdWcIq0b397fc8ny5guyg1Je1J3bV9OiTPQw10bm10cnY3ci3feZhV8Sk48cRLQ++RvbNfrZNpebWhLGonqmmuqdyrTnZWWi7ktEK1fVey+q+q7zmda3mMyvh68m7Til3Wb/AGLCxLjpNLwktn5rdDXxFbRTk/DUCl2mIoO81nh1V5fIv0OKxkr7GhgLuPtqz10JHwym3fJG/kiBlPice5N+OoptLCRWiSAJTAAAAgMRsIFxrkDYxsJK5EbkDkU8fiMqWtm3YCedZLdpebPBfaDZ1aMk73pyjp4Sv/yPRzkeX5xWlJ+M18kzq4s6yw4+dG8EvMNmzylWy4leNOovkn9DFbLfB6mWtB7e8vWLLXP745/Cj43tlr+YdBlj1e115XI54w89WqDI45rd3XXvPPPXxDbqYzxIHizPWIuI6pDPtaH3olVe++q6PVGUqpLHEBPamxHBcNV/iYejJ9ezin6qzJquDhKKjlSSSUUlayWyVtiusQPVUeyLTM+0yiXBo/mlbpck7CnC0bLXTZEqmUsdgpTs4vVdz2Zltr7UkeEU3JTSae9ouyfmX40kZNDHSp+zNev0Zr4WqprNeyW9yYlhaqWFIswRXzt/w43/AFPRFXF4Wva6afgrr5mW2vTYi/j4DIKrPZKC8Xr6IocO4pf2amklvff4mtCot0/mQaOo8IvrUk5eGy9DSo4SMdkl5IMLPNFMnQD4oehiHIBwoggDhBRrZCQxjYk6iW7sV54xdyv8iUJ2yOUirPFPwRkcVx86U6MpO9GUnTqfplK2SXldW/1AbNTEJd5n42Uais0/Paw6RFNAVrWSV27dTz/NutKL6VF84s3KmKhe2eN+mZGdxfDqpTlGWieqa7mtUzdimK3iWnPXvxzWPm8Q2TYCdqtP/MV6vstp9zsS4ClKU4tRdk73tp6ltlvHZMqDBjt6sRrxLZxOMUXYiVZy2j6lxYPNZy36k0cLbp6FDMPVxKtQptLUmsS9gNdKxGmzuMsCHp9RygQz2amTQCNIljTCNnUy3SiQ06RPTgSwlJLBxmrNJj8LwyENl33s3dL4D6ZbpIlhJ0KZMqVwhEmhElrUa/BoTd2rPqtGPpcGit3Jro3/ANGjGI9IlAowypJbEyGocgHJDkIhUEHAIADVUT2dwlIyHXlCf6Wlr4rf6F3t7ogUJ49OrKDet9L9OhK0RV8DGclJ7p3VtP7ROEmNEOJw0akJQms0ZJxkuqZYaEsShk4bC16SyZoVYLSE5uUaiXcpJLV+JK8A5fxZOX6I+zD03fxNAyv/ACMqlepQpqMezUHUnLV+2m45Y/BgTvCxSsoxS6JK3oYc4qOJVCKcoSpTm0tVSlFpWv3KWbbwNuWEv785y8L5V6RsJHDxirRio9bK1/PqSjTFq8Fpt3yRv1aTG/cUu42pUyN0TLuljFI3tmxw4roF/sROy8DFshQ7AcsC3vZeZN2k23GMcvVv+9SWOCv78nLwWiMWW1Crg4JO8m5WdlHqNo0HbY14YZLZJDlhSGcSzI0Cenhy8sKSxoWCdqsKJLCgWY0iSNII2ghQJ4U7EkaZLGAYmRiSxQKJIoksREehEh6CCpDkhEOAVCoQVEoKAWADNAAISQCOriYx3fwKNfjUY7fuBosRlDBcWjVll0v3F9koNZQxeEan21JLtMqjJbdrBO6i31V3Z+LL7Gy03Aq4fExqK8d9pRekovvTXcyRxMjjNVUpwr021LPCFWK2qQlJRu11V9+hcVSdT3ItLq9ENmktWoo7spyx7f8ADg5eKV/nsXaXCVvN5n47ehdjh0tEgljYfEycss45X3XS19C1kJsZgrq63WqfiVo4tbSVpLdPQIOdO4tFd3QZ27lpTi3493qW8Lg3Fa79/mQyLGmPVMnVMd2YFfsxypk+QVQCdolTHKBKoCqIQYojso9RFsAiQ5IWwtggiQ5IEh1gEsOCwtgAWwJCkoAABAzCLFyahJx1dtOpKFgPO4XBzraybiui3NahwSEfwpvq9X8yTMozSXfuvE0qSuSMTGcOULTirOLT0/YsxxMWr3NKrh8ysZr4Er6Skl0ViEoa2OSK6p1Ku3sx6vf4I1KPCYx1td9Xqy5GjYDMw3CIx1azPrLVl6NCxYyBlJQh7MMhNlEsBFkB0IvdJ+auS5QygRdmu5CKBLlDKQlHlFyklgsBHlDKSWCwDMoqQ+wWAblFsOsLYBqQthbC2ASwthbBYAsKgQoAAChAsAAEsaeKiu8p1uJ9y36LVj6XBZS9+TfgtEaGG4ZGG0UgKGBwcpSzz06R+rNunCw6FOw+wQSwmUcADcoWHASGWCw4LANsJYcADbCWHgA2wWHCWAbYLD7BYJNsFh1gsQG2FFsLYBthRQsAlhbCgAgtgAIACgEgAAAAAAiih6AAg4AAJAAACCgAQRiABIUAABGDAAEFQAAqAAARgwAgAABIUAAgAoAAgoAEgAAAAAAAAA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7" descr="data:image/jpeg;base64,/9j/4AAQSkZJRgABAQAAAQABAAD/2wCEAAkGBhQPEBAQDxAQEBAUDw8QDw8PDw8QEBAQFBAVFRQQFBIXHCYeFxkjGRUVHy8gJCcpLCwsFR8xNTAqNSYrLCkBCQoKDgwOGg8PFiolHh8pKTAuKTUqKiwtKTUvLCkpLCwpKiksLCkuMCksLCwpLCksKSkpKSkqLCwpLCwqKSkpLP/AABEIAMIBAwMBIgACEQEDEQH/xAAcAAABBQEBAQAAAAAAAAAAAAAAAQIDBAUHBgj/xAA9EAACAQIEAwUFBgQGAwEAAAAAAQIDEQQSITEFBlETQWFxkSIygaHBBxRCUmKxM2OS8CNygqLC0RVzsyT/xAAbAQEAAgMBAQAAAAAAAAAAAAAAAQUCAwQGB//EACoRAQACAgEDAgUFAQEAAAAAAAABAgMRBAUSMRMhMkFRYXEUIoGh0SPB/9oADAMBAAIRAxEAPwDuIAAAAAAAAAAAAAAAAAAAAAAAAAAAAAAAZPHeYoYRK/tVJe7BNJ26t9yMq1m86rHuwveuOvdadQ1gPE0vtHSdqtHT+XK7XwZ6Xg/HqWLi5UZN296MlaUfNfU2ZMF8fxQ1YuTiy/DLRAANLoAAAAAAAAAAAAAAAAAAAAAAAAAAAAAAAAAAAAAAAgHm+Z+avu77KlZ1bXk3qoJ7ad7PJLnbEQldVXLqpKLh5Wt+xlcUx7qVq8m9XVqX+EmreiKNy8xcelaRExuXmc3KyXyTMWmIjxDpXLnPEcTNUqsFTqP3GneE3012Z6s4dh6jjOEo+8pRcbdU018zuESv5WGuO0dvzW3Bz2y1mLeYKzjvG+Kutia02/xyjHwjF2ivRHYjivNHCKmDxc1OMuxqTlKlVs8jUndRctk03axlwrRW87Y9Rpa9I14hUua/LHG1g6/aSzODhKMoxtd3238UjHKtStnqKnHaPtTf7RLW9YtGp+akxzNbd1fk65g+fcNU0lKVJ/rWnrG9j0FDERqRUoSUovaUWmn8UcORocK43Vwss1GbS/FB6wl5x+u5wZODHmkrLF1K0e2SP5dlA8xwPnqlXtCrajU29p/4cn4S7vJnpkyuvS1J1aFvjy1yRuslAAMGwAAAAAAAAAAAAAAAAAAAAAAAAAAAQ4rFxpRc6klGK3bZW4txmnhYZqj1/DBe9J+C+pzfjnME8TLNUdor3Kafsx/7fidWDjWyzvxH1cPK5lcEaj3t9P8AWxxnnipJtUH2VP8ANZOcvHwM3Bc9V6UtZdtHvjU3+Elqjz1So3uMLX0McV7e1R/qc027ptO03EaLqV6uIoQnKhOTnUilmlh5y1eZL8Dd7S27nbvgueg5EruOOppPSUakZLqsjf7pHQsRyxhqks88PSct28tr+aWjOe/I9G3ZMezrx8WeRXvidT83PuTOASxNeNRxfY05KUpPaUlqoLrra/gdVGUaEYRUYRUYrRRikkvJIeV2bLOW25W3HwRhrqAMq0lNOMkpRejjJJprxTHgaXS8xx7lfC08Pia0aEIzjQrSjbMkpKm2mo3stTj/AAunZyfgv3O3c5VMuAxb/kzXrp9TiuB/F8Cz4czO9ypufWtdRWF0VHoeEcmTxWG7elUSnnnHs5q0ZJW2ktnv3ehg4qhKjUnRqLLUg0pQum1dJrbdWaO2uWtpmsT7wrb4b1rFpj2k06xyXOTwVBzbbtNJv8qqSUV6I5Pc7ByxRyYPDL+VB+qv9Tl53wR+Xd0yP+kz9moAAVK9AAAAAAAAAAAAAAAAAAAAAAAAYXMPNEcKnCNp1mtI90fGX/Rtzej8jjGMxspynOT9uUm5Pxb1OziYYy2nu8Qr+dyLYaxFPMpuI8TlVm51JOc33vZeCXcvAz5SvuIIy58RqHnvM7kCMSUravYqvFPtuzWVxSd5RakpOy2a0sYzaInTZFLTHdr2ek5Kl/8Avw/+af8A85HXbnDuG8W+6VY4jLn7PM1G9rtxaV30uyGrz7jZVJVFiZxu75I27OPRKLTSRS9QyRTJG/o9R0Xh35GK0117T/ju4HF8N9qeNh70qVT/AD0kn6waPScu/awq9elh69FQnUmoQlSnmWZ7Xi9UvG5wxmrK0y9Pz443Mbj8uiABk8zcbWDw1Ws2s0YrLFveUpKMdOl5I3RG50r5nUbeY+0bmHT7nTd72dd9Fuqf7N/Dqc9owUb2ExXEc7c5SzTm3KUnu23qz1P2e8vfeqvb1F/g0nontUqLVLyW7+Bb17MFFBbv5OT8/wBPd8m4KVHBUYzWWTzTa71mk2k/GzRyrm55+J4iX8/L/RGMf+J3A4RxOpnxleXXEVn/AL5HNxJ7sk2l2c2OzFWsHnbsDSyUqcPy04R9IpHF8DTz1aUfzVKcfWSR25Iz58/DDX0yvxT+CgAFauAIpGRxOrVjJOMc0bbLe/kGFrSkryg4PxevoBsCSklq3ZeJS+8y6/IZKbe7Aufeo9fRMDPcF+VfIANUAAAAAAAAAAAABGcU4hTy1qselWovSbO1s49zLTy4vEr+dN/1PN9Sw4E/umPsqepx+2s/dmkWIrqnFzk7RW73JC/w3nNcNp1f8JValXIoKbSgsua+bvfvLRHdyMnpY5t9Ffw8H6jNXH9Xia/Hu1llSajfRJpvzZaweIUZrNotr93xG8X41UxdR1auRPZKnThTjFdEkv3uyhKoebpyr1y+pvb6Hl6dhycWMExqI8a+U/8Ar0s2ZmKw+XWO3ToZuF5iVOapTzOGylvkfTxX7GnjMfCMHLMpaaKLTbLXLOLk4tzOpj+nl+J+q6dye2sbiZ19pVTX5Mr4TB144jFQxFWpCWalklDJB/mcXZyfxseep42L0vZ9HoWLnnomay+gXx1zV7bOxV/tdwii3CGIlK2kXCEVfo5ZtPmcj5n4nVxk6tapJuc3fd2hG+kY9EkRXEZnbLaWjFwMOLeo8/VlUMZUhHK2pa6N3vY9pyz9peKwtKNKPZTpx0VOdJLd396Nm9et2eSxNGz07z0vJNLAOebiFbJGLWWjkqONR/mnOK93w/t7vWvfUbcluFxsMTb0/wCnbeWeNyxmDpYmcFTlOM24xba9mUo3TfW1/icWpVM9SUurlL1d/qdZlzdg5YeosPicO8tCpkpwqQi1am7RUNH8jkWB3fki44PzeK6rExMe2vL0XK9PPjMMv5sZf0+19DsCqLqvVHJOTo3xcG/wxqS/22+p0aMr6r5Ec2d3j8I6dGscz91nH8XjScU93f4WI4Y/tPdmn5MhxFCNVWqRUvNa+pBg+EwpSco5r+Mm0vJHCslqVPvTafffVP4CObW8X/p1+W5IKBBCc5PSKjH9esn/AKU9PUWrWcE5SXspNtx7ku+zJipDCZd12u+s9ZfPT9glYpVFOKlFpxaTi1s01owEVZLTLJeGSX0QAawAAAAAAAAlwC4jYjY1sB2Y5VztTy46t49nL1pxX0OoORzfn+FsWn+ajB+jkvodvCn/AKfwruoxvFv7vMss4Dk5cUcqfbOjKnHPCWRTi22otSV07eRWPSchVbYma60ZfKUTv5MbxWhWcG80z1tHnbxvGPss4hh9aUY4iK76E7ya/wDXKz9LmDPh1eHs1MPXhLZqVGonf0PoyVYilifE85OGJ8Pc4+oXr8VYlzPkD7MoTTxGPouz/hUJ5ouS/PNbpeHf39x7qryTw9qzwOHt4Qyv1WpeliiKpi001fdNGcViI05Mme+S/dvTjfNuD4d2mXAU6is7Tm6rdGXhCMry+N15GSavEuR8Vh5SyQ7endtTou7tfvhun6mNVU6btUhOD71OEov5o4r737w9Pxpx9kRW2/5S3G1Kll1fcluyKOJ/tHp+UuFxc1XrxvFfw4taN3963el+/kRSs2nTbnzVwU75ecqcKxEoZ/u1Vx3TVObVvOxQT7mmntZ9x3D/AMhG18y+phcXr4eu7VaFOp+uStP+pa/M6fQ+kqavVp3++jl6pHouERtD0RuQ5awkk5U4VG+6DqyaM/C8JrRcodlK1/Zlpa3izt4FPTv3WlVdc5deThjHjpPne3puR4vt5yjbSlbVtWvJdF4M9vRotScnLdWcIq0b397fc8ny5guyg1Je1J3bV9OiTPQw10bm10cnY3ci3feZhV8Sk48cRLQ++RvbNfrZNpebWhLGonqmmuqdyrTnZWWi7ktEK1fVey+q+q7zmda3mMyvh68m7Til3Wb/AGLCxLjpNLwktn5rdDXxFbRTk/DUCl2mIoO81nh1V5fIv0OKxkr7GhgLuPtqz10JHwym3fJG/kiBlPice5N+OoptLCRWiSAJTAAAAgMRsIFxrkDYxsJK5EbkDkU8fiMqWtm3YCedZLdpebPBfaDZ1aMk73pyjp4Sv/yPRzkeX5xWlJ+M18kzq4s6yw4+dG8EvMNmzylWy4leNOovkn9DFbLfB6mWtB7e8vWLLXP745/Cj43tlr+YdBlj1e115XI54w89WqDI45rd3XXvPPPXxDbqYzxIHizPWIuI6pDPtaH3olVe++q6PVGUqpLHEBPamxHBcNV/iYejJ9ezin6qzJquDhKKjlSSSUUlayWyVtiusQPVUeyLTM+0yiXBo/mlbpck7CnC0bLXTZEqmUsdgpTs4vVdz2Zltr7UkeEU3JTSae9ouyfmX40kZNDHSp+zNev0Zr4WqprNeyW9yYlhaqWFIswRXzt/w43/AFPRFXF4Wva6afgrr5mW2vTYi/j4DIKrPZKC8Xr6IocO4pf2amklvff4mtCot0/mQaOo8IvrUk5eGy9DSo4SMdkl5IMLPNFMnQD4oehiHIBwoggDhBRrZCQxjYk6iW7sV54xdyv8iUJ2yOUirPFPwRkcVx86U6MpO9GUnTqfplK2SXldW/1AbNTEJd5n42Uais0/Paw6RFNAVrWSV27dTz/NutKL6VF84s3KmKhe2eN+mZGdxfDqpTlGWieqa7mtUzdimK3iWnPXvxzWPm8Q2TYCdqtP/MV6vstp9zsS4ClKU4tRdk73tp6ltlvHZMqDBjt6sRrxLZxOMUXYiVZy2j6lxYPNZy36k0cLbp6FDMPVxKtQptLUmsS9gNdKxGmzuMsCHp9RygQz2amTQCNIljTCNnUy3SiQ06RPTgSwlJLBxmrNJj8LwyENl33s3dL4D6ZbpIlhJ0KZMqVwhEmhElrUa/BoTd2rPqtGPpcGit3Jro3/ANGjGI9IlAowypJbEyGocgHJDkIhUEHAIADVUT2dwlIyHXlCf6Wlr4rf6F3t7ogUJ49OrKDet9L9OhK0RV8DGclJ7p3VtP7ROEmNEOJw0akJQms0ZJxkuqZYaEsShk4bC16SyZoVYLSE5uUaiXcpJLV+JK8A5fxZOX6I+zD03fxNAyv/ACMqlepQpqMezUHUnLV+2m45Y/BgTvCxSsoxS6JK3oYc4qOJVCKcoSpTm0tVSlFpWv3KWbbwNuWEv785y8L5V6RsJHDxirRio9bK1/PqSjTFq8Fpt3yRv1aTG/cUu42pUyN0TLuljFI3tmxw4roF/sROy8DFshQ7AcsC3vZeZN2k23GMcvVv+9SWOCv78nLwWiMWW1Crg4JO8m5WdlHqNo0HbY14YZLZJDlhSGcSzI0Cenhy8sKSxoWCdqsKJLCgWY0iSNII2ghQJ4U7EkaZLGAYmRiSxQKJIoksREehEh6CCpDkhEOAVCoQVEoKAWADNAAISQCOriYx3fwKNfjUY7fuBosRlDBcWjVll0v3F9koNZQxeEan21JLtMqjJbdrBO6i31V3Z+LL7Gy03Aq4fExqK8d9pRekovvTXcyRxMjjNVUpwr021LPCFWK2qQlJRu11V9+hcVSdT3ItLq9ENmktWoo7spyx7f8ADg5eKV/nsXaXCVvN5n47ehdjh0tEgljYfEycss45X3XS19C1kJsZgrq63WqfiVo4tbSVpLdPQIOdO4tFd3QZ27lpTi3493qW8Lg3Fa79/mQyLGmPVMnVMd2YFfsxypk+QVQCdolTHKBKoCqIQYojso9RFsAiQ5IWwtggiQ5IEh1gEsOCwtgAWwJCkoAABAzCLFyahJx1dtOpKFgPO4XBzraybiui3NahwSEfwpvq9X8yTMozSXfuvE0qSuSMTGcOULTirOLT0/YsxxMWr3NKrh8ysZr4Er6Skl0ViEoa2OSK6p1Ku3sx6vf4I1KPCYx1td9Xqy5GjYDMw3CIx1azPrLVl6NCxYyBlJQh7MMhNlEsBFkB0IvdJ+auS5QygRdmu5CKBLlDKQlHlFyklgsBHlDKSWCwDMoqQ+wWAblFsOsLYBqQthbC2ASwthbBYAsKgQoAAChAsAAEsaeKiu8p1uJ9y36LVj6XBZS9+TfgtEaGG4ZGG0UgKGBwcpSzz06R+rNunCw6FOw+wQSwmUcADcoWHASGWCw4LANsJYcADbCWHgA2wWHCWAbYLD7BYJNsFh1gsQG2FFsLYBthRQsAlhbCgAgtgAIACgEgAAAAAAiih6AAg4AAJAAACCgAQRiABIUAABGDAAEFQAAqAAARgwAgAABIUAAgAoAAgoAEgAAAAAAAAAP/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56"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01429" y="4275722"/>
            <a:ext cx="1234568" cy="9259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285" y="5380071"/>
            <a:ext cx="1179711" cy="883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AutoShape 11" descr="data:image/jpeg;base64,/9j/4AAQSkZJRgABAQAAAQABAAD/2wCEAAkGBhAQDxAPDxAPEA8QFRAUEA8PDw8VDxAPFxYVFBYQEhIXHSYeFxojGRQUHy8gIycpLCwsFh4xNTAqNSYrLCkBCQoKDgwOGg8PGjMkHiQ1LyksLy41LDU0LzAsMSwuLCksLCwsKSwqKSkpLCwsLywsLDUsKSwsLCksKSwpLCkwLP/AABEIALQA8AMBIgACEQEDEQH/xAAbAAEAAgMBAQAAAAAAAAAAAAAAAQUDBAYCB//EAD8QAAEDAQUEBwQIBgIDAAAAAAEAAgMRBAUSITEGQVFxEyIyYXKBsSMzkcEHFDRCUqGywhU1YnOC0RbwJFPh/8QAGgEBAAIDAQAAAAAAAAAAAAAAAAIEAQMFBv/EACwRAAICAQMCBAUFAQAAAAAAAAABAgMRBBIhMUEFEyKhMlFhcbEjQoHR8BT/2gAMAwEAAhEDEQA/APuKIiAIiIAoUogIRSiAhEUoCEREAREQBERAEREAREQEoiIAiIgCIiAIiIAiIgCIiAIiIAoUogIRF5MgQHpF46cL01wOiAmiUREAolFD3gCpWu61ZEoDZolFXG3kb1ls94YnBp1OiA3KJREQBMS8yuoCVrtegMsloDTQqBbGrRtbs1rF6AvQ6uYUrSut9WHuJW6gCLWtt4RQtL5pGRsH3nuAHJYLpvyC1B5gfjDCA40IzIqKV3U3rGVnBPy5uO/HHzLBERZIBERAQpUIEBKIiAKFKhAY7S+jHEbgVoxu6i27cfZv5LQjd1AgDpF6sE56XDuLT+VFrvel3O9u3wv+SAvERSgNa3nqeYWoD1Stm8j7PzC0Q/qFAa8jl5ssnto/EFjkkXiyPrPF4h80B1KItS33pDAMUz2sG6up5DUrKTbwjDaXLM9oPUK1GOVP/wA7skruijMji4hodgo2p55qwbMFKdcofEsGIzUujJthzWm4rJbJxVahmUCRc3Keo7xfIKwVfcQ9kTxcfkFYID47tbDOy2uFqcZKkmJ7q4QwnLA3QcOa6D6OJz9YnbufGxx7nNNPRyuvpCskLrE90rcT20EThkWvJ48F8/uaR1SWvMZYMuicQanIgnyBoqMsV2ZPVUuWs0bj0xx9D7RVFWbPXn9Ys7HntjqyeMZH46+atFdTysnl5wcJOL6ohEoiyRCBECAlERAEoiglAYba2sbwPwn/AGuehvFuClRVXht7a4agHvVNPc8Bc5wA6xrSpoD3DcgMLrYOK27hdjmc4aNbTzJHyBWlJc0Z4jk4qwu6ZtnYIw1uEakE4ieJJ1KAvEqqqbaKIDLE534QMxQ0NTplUfFVP8UtFqc1jD0bXGjmtObRo6rtTQ8KKjbrqoPanl/JE1Bvktr7vSJjCxz24zho0Zmtcq00VCL5FDSp5Zrfnuqzw9tmPPES8njWvxXovhp1GtaO7Jb6na+bEl9jDx2KKS9gt/ZkmaYSAHo461dTql1KBoO85r3LDGdQPNeRe4szQA/C0aMNCPIKyouTwkQbS5Z1VqtAjjfI7ssa5zuQFSviu0V+PtMpc49rOm4N3N5D1XT39t66aJ8DGNAeC176mpB/CN35rhnDrCoNaAUp8F3NDp3UnKa5OTqrvMaUHwddslsbNM1k7nCKI0LXHN7qHUN3abyuttN3WgOIbQt3PrqO8cVabP2Aw2WGJxJLWCtdxOZHkTRa14W10Lw0nqu05rk6i52zef4OjTWoR4Ka0WG0Vriae7MLFBYp3PDXFrGnV5qQByCt/r1VP1gKubi7scLWRtY01AGvE7ysxK5O036I+yesM9ch3lVttv602oBrOpGSGukAd0eI8T/vJa5WKPHcuU6SdvPSPzZ5+kO9xK2Oz2dweWvxSAaGgoGh3MrmrqiEcY4muKuuLeCtuaCRsxs0UbpLQdaZnxV4d+i24dgLw6xc6CriSB0hyyGWipuMpy3YPR13UaWlVbuOv3LLY+8ujtHRk9SfLuEg0PmMvgu9C+Ix22SGYxygxyMdQgnNrwcj+S+w3PeAngjlGrh1gNzhkR8VYpf7WcfxOtNq6PRm8ihFYOQECIgJRKpVAFgfMBWvJZqquvSIBpfjDDQ5HMOoK0A48lhySWWCkvaxy4g+F2IA1LTk6n9PFYI7xrrrw31WvDfTnShmFwqR1vu0IqCCrWGXA53BQhZGxZg8mWmupqPt5G4gVFSRTU0r5FYnkuqHGopqDlUgtc35jmqq873lltDoxRsLKVc7V2/kAtZt7xRN6OztdKSe1U9GDxLzr5Lgaxam+3yam5fRcFiLrhBylwXtuLIYo5T13tGJ/AgijqDjTPyW7slISZZCOrXCx3GmZ9QuTmtz3tDXEGgpQDq8qLB9YkZQxyOYRmC05V7xoV6unwFQjGTwmvz9zlS8RTeEuD6FexZKC12WtCNQucmjfDQCsjdxaCXHmAqSXam0MbV7GycXMNDzLT/tdFY5C+COXe6h5V3LFlM6n60b4WxsXpZV2qe1kVZDI1v4iM/ILmbdeGtSS7eTrVdRtffEkcHsjRxLQXUrhHGn/dV89OOQk5uJzJ4niunpL4Ri20kvco6imUmkm2ddsfZYJI7TJKwSPaWtaHaBpbWoHE11WlfVokdLFKyN0rrO6kha0n2bSHMc+m7QVWhc96GzxzRmvSPLTpkG0oKcd6+h/RlZgYppznI5wbi3YAAcNOZ9FRt1LlbvT4LVdCjXtZ1FgvFr4mv3kA05iq1LxLJRheOR3g8QsNrjIc7CSDU6LmrTtKxkwhL2l5IGRFA4mgae88FSbS6luFcp/CjbtknQZvIwbnbj3c1VWu+nu6ratB0/9h8j2R3ldS5lGtxAHuIBFfNV1+2yzQsq+NlXmgwMGMniKKFibXDLeknVGf6kcnMyENGKU5a4KnM8TxK6a47wa+wxigDXNdUcczUlcFb7LPIxz86a564d/LJdFskwTvis9S2NoFWt1oBx3f8A1a6a3HllzxHVQtSrh2O12Uh9j0jmjpHEtLyBjc1vVFTrTI/FXhXmKENaGtADWigA3BeqKwcY+cfSRcjTabPLTKbqPA3uaRQ8yDTyCvdg2vjZaLM+pdBKW1O/dXzAB81fW+6o5nROkFTC/GwbsVKZrLDYWMkkkaKOlw4zxLRQH4LUoercXXqc0eU/9z/RnUqKKVtKRCIoQErDNamM7TgKkADfU6LVvS1mOhLgxmpflqDm010y+arhZ6tcH5kk0fXr4a1aSeIPouFr/Fv+eTrjHn6m6FW5ZZty3u4uDWtwVAcC7UjRwpuI6vxVXLC549oTjBHX1qW5BwG6o1W/gJOQqVsQ3WT2zTuGvxXDT1mvl3a9jf6K0c9bY2tBeS1tPvEgUpmM1oTX/G9hc1wyqDz48llvG7ullfiJLWOIa06DPgvH8KZ+EfBel8P0UtMnulnPbsV7J7jmoonTuBfm1taE1GIVyxDerCeykYQ1tWitaUyPJW4sYboF4kjXYpsdU98epWsrVkdrM+zuyonYJZXENqR0bdSRxd/pa22mz7LK6GeEFsTvZytxOIxHNr8+OnwXS7PWuOKyY5HtY0Pfm49+g4lUG1m07LTEbPE09GSC6R4o40NaNbu5n4Lo0W33WqXb2KdtdNdbj39zlpVu7P7Qta11ncezXCTpXe2v5qvmdqs923cKVI1W/wASmlFRNeii23IXnaDM8taasIo4ajWvxWWz2FrRQBb8dhaNAvbo1wzqFjstsrZLQx8k8LZHtfhBJeOrQGlAV1gdZ7JGGNa2Ng7MbBqe4DU96rNix7GXx/tC5v6RGyxWlkoLhHLGGVqaNc0k0/MH48Frslsjkt6PTrUWqtvBh2p2gklc6OB3RhxOLAavpwxbvJcjarp6JnSA+0BDhXWozVkJ2sGWZ71r9FJMctD946eQVFbrJZZ6uUqdHVtXC/J31lvds8EUzTk9oNODt48jUKptjmzPzFTGSAT3gaLUuqwujjEbTRtSad5zKs4bNRdFLjk8ZJrc3EyWGyNc9jXAOaXNBB0IroV2tlu6GL3UccfgY0V+C5ewspIzxN9QuvWSBKKEQEooRASihEAUKVAQGC3WRssbmOAIO48RmFhgu0AAHQAUaNABuW8oVO7RU3TVliy0TVkksJnlkYGQFF6RSrUYqKwiBzRizkP9bvVasgVi8dvxO9VoThSBruWCVqmw2hsjntBBMZo4cCvc4QGpHsvPOzponsIq4dG8uBbQ54DmM/JeRsTayaFsY7y8U/Jdbsv9n/zf6q3V2GuthHairLSVyluZ8pfc5DqHOmpGnkrCGy4QroWUHEe9a0kdFVnZKx7pPksQgoLCNPCvD2r3G/E8sGozPJepWqBIv9jR7KXx/tCsb7uaO1wuhk0ObXDVjho4Kv2P91L4/wBoV+sNZ4ZKMnBqUeqPnEGxXROcJniUtNGhoIb3F1dT3eq2mXbhOi6e1MrK7n8gtO0Q0KxGKjwjZbfO6W6byVzIKLKI17kyUxCoqpGk9WVvXZ4m+oXUrmoB12eJvqF0qAIiIAiIgCIiAIiIBRKIiAURSoQFHL9/xO9VoTLfl+/4neq0JkBzOy32y8fGz9IV3OqTZf7ZeHjZ+kK7nQF/sv8AZ/8AN/qrZVWy/wBn/wA3+qtkBzrB1XLQmCsWdly0J0BzV2OP8TtArl0UeW7RW9oGqqLs/mto/tR+hVxaEBe7Ie6l8f7Qr5UOyHupfH+0K+QFZP713P5Ba9pGa2Jveu5/ILBadUBQbSzOZZZXtNHACh8wFv3eawsPEBV21v2Obwj9QVhdfuI/CEBsQ9tnib6hdIuci7bPE31C6NAEREAREQBERAEREAREQEqFKhAUU33/ABH1WjMt6b7/AIj6rQmQHNbL/bLw8bP0hXc6o9mPtl4eNn6QrydAX+zJ/wDH/wAn+qtqqk2dkpBT+p/qrTpkBTs7LloT71vMPVctGZAc1dn80tH9qP0KuLQqe7f5rP8A2o/Qq5nQF5sh7qTx/tCvqrn9kz7OTx/IK9xICvn967n8gsFo1WaY+0dz+Sw2jVAc/tb9jm5D9QVhdfuI/CFX7W/Y5uQ9Qt+6/cR+EIDZh7bPE31C6Oi52Hts8TfULo0BCKUQEJRSiAIiICEUogIRSiAgrw5yyLyWhAc9bLS1jnNcQKkkVIzBVXa7ziaCXPYB4guumsEb+0xrvE0H1WIXRENI2Dk1oQHzi75Ww2iWZokcy0BpOGJ5wPGW4aEUVlJb8XYjmdyik+YXb/UBwT6iOCAoroD2xgOaQcya8TuVo13FbBsncsT7IUBWxP6rlpzFZ7Tck+IuikY2urXNJaTxyzC1ZLhtbtZYm97Y3uP5kIDmrulH8WnFc+ij9FdzuXj/AIDV7ZXTzdK3R7SG07qcO5bo2S/FNM7zaPQIDY2dnpG/vefQBXbJ6qvst2tjAa0Gg4rZzCA8vPXPNY7RqsMtsDZKOyxUpXTkvcsoO9AUe1v2ObkP1Bb91+4j8IVPtvb2ssUtTm7CGjeTUaeVVnuG/wCCSzxlsjNBUYhUdxB0QF3F22+JvqF0OJctY7a2R4DCHUIJoa0XQx1KA2aqV4aF6CAlERAEREAREQBERAQilQgJUJREBKKKIgJUUUogPOEKOjC9ogPHRhR0SyIgMRhXh1mBWwiArLVccUoo9ocO9ag2TiGjpgOHSuor5EBSx7L2cZ4MR4vJcfzWdlwwDMRR149GyvorNEBrR2JreyAOQAWZrKL2iAIiIAiIgCIiAIiIAoqiIAiIgFUREAqilEBCVREBKiqIgJUVREAqpREBFVKIgCIiAIiIAiIgCIiAIiID/9k="/>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13" descr="data:image/jpeg;base64,/9j/4AAQSkZJRgABAQAAAQABAAD/2wCEAAkGBhAQDxAPDxAPEA8QFRAUEA8PDw8VDxAPFxYVFBYQEhIXHSYeFxojGRQUHy8gIycpLCwsFh4xNTAqNSYrLCkBCQoKDgwOGg8PGjMkHiQ1LyksLy41LDU0LzAsMSwuLCksLCwsKSwqKSkpLCwsLywsLDUsKSwsLCksKSwpLCkwLP/AABEIALQA8AMBIgACEQEDEQH/xAAbAAEAAgMBAQAAAAAAAAAAAAAAAQUDBAYCB//EAD8QAAEDAQUEBwQIBgIDAAAAAAEAAgMRBAUSITEGQVFxEyIyYXKBsSMzkcEHFDRCUqGywhU1YnOC0RbwJFPh/8QAGgEBAAIDAQAAAAAAAAAAAAAAAAIEAQMFBv/EACwRAAICAQMCBAUFAQAAAAAAAAABAgMRBBIhMUEFEyKhMlFhcbEjQoHR8BT/2gAMAwEAAhEDEQA/APuKIiAIiIAoUogIRSiAhEUoCEREAREQBERAEREAREQEoiIAiIgCIiAIiIAiIgCIiAIiIAoUogIRF5MgQHpF46cL01wOiAmiUREAolFD3gCpWu61ZEoDZolFXG3kb1ls94YnBp1OiA3KJREQBMS8yuoCVrtegMsloDTQqBbGrRtbs1rF6AvQ6uYUrSut9WHuJW6gCLWtt4RQtL5pGRsH3nuAHJYLpvyC1B5gfjDCA40IzIqKV3U3rGVnBPy5uO/HHzLBERZIBERAQpUIEBKIiAKFKhAY7S+jHEbgVoxu6i27cfZv5LQjd1AgDpF6sE56XDuLT+VFrvel3O9u3wv+SAvERSgNa3nqeYWoD1Stm8j7PzC0Q/qFAa8jl5ssnto/EFjkkXiyPrPF4h80B1KItS33pDAMUz2sG6up5DUrKTbwjDaXLM9oPUK1GOVP/wA7skruijMji4hodgo2p55qwbMFKdcofEsGIzUujJthzWm4rJbJxVahmUCRc3Keo7xfIKwVfcQ9kTxcfkFYID47tbDOy2uFqcZKkmJ7q4QwnLA3QcOa6D6OJz9YnbufGxx7nNNPRyuvpCskLrE90rcT20EThkWvJ48F8/uaR1SWvMZYMuicQanIgnyBoqMsV2ZPVUuWs0bj0xx9D7RVFWbPXn9Ys7HntjqyeMZH46+atFdTysnl5wcJOL6ohEoiyRCBECAlERAEoiglAYba2sbwPwn/AGuehvFuClRVXht7a4agHvVNPc8Bc5wA6xrSpoD3DcgMLrYOK27hdjmc4aNbTzJHyBWlJc0Z4jk4qwu6ZtnYIw1uEakE4ieJJ1KAvEqqqbaKIDLE534QMxQ0NTplUfFVP8UtFqc1jD0bXGjmtObRo6rtTQ8KKjbrqoPanl/JE1Bvktr7vSJjCxz24zho0Zmtcq00VCL5FDSp5Zrfnuqzw9tmPPES8njWvxXovhp1GtaO7Jb6na+bEl9jDx2KKS9gt/ZkmaYSAHo461dTql1KBoO85r3LDGdQPNeRe4szQA/C0aMNCPIKyouTwkQbS5Z1VqtAjjfI7ssa5zuQFSviu0V+PtMpc49rOm4N3N5D1XT39t66aJ8DGNAeC176mpB/CN35rhnDrCoNaAUp8F3NDp3UnKa5OTqrvMaUHwddslsbNM1k7nCKI0LXHN7qHUN3abyuttN3WgOIbQt3PrqO8cVabP2Aw2WGJxJLWCtdxOZHkTRa14W10Lw0nqu05rk6i52zef4OjTWoR4Ka0WG0Vriae7MLFBYp3PDXFrGnV5qQByCt/r1VP1gKubi7scLWRtY01AGvE7ysxK5O036I+yesM9ch3lVttv602oBrOpGSGukAd0eI8T/vJa5WKPHcuU6SdvPSPzZ5+kO9xK2Oz2dweWvxSAaGgoGh3MrmrqiEcY4muKuuLeCtuaCRsxs0UbpLQdaZnxV4d+i24dgLw6xc6CriSB0hyyGWipuMpy3YPR13UaWlVbuOv3LLY+8ujtHRk9SfLuEg0PmMvgu9C+Ix22SGYxygxyMdQgnNrwcj+S+w3PeAngjlGrh1gNzhkR8VYpf7WcfxOtNq6PRm8ihFYOQECIgJRKpVAFgfMBWvJZqquvSIBpfjDDQ5HMOoK0A48lhySWWCkvaxy4g+F2IA1LTk6n9PFYI7xrrrw31WvDfTnShmFwqR1vu0IqCCrWGXA53BQhZGxZg8mWmupqPt5G4gVFSRTU0r5FYnkuqHGopqDlUgtc35jmqq873lltDoxRsLKVc7V2/kAtZt7xRN6OztdKSe1U9GDxLzr5Lgaxam+3yam5fRcFiLrhBylwXtuLIYo5T13tGJ/AgijqDjTPyW7slISZZCOrXCx3GmZ9QuTmtz3tDXEGgpQDq8qLB9YkZQxyOYRmC05V7xoV6unwFQjGTwmvz9zlS8RTeEuD6FexZKC12WtCNQucmjfDQCsjdxaCXHmAqSXam0MbV7GycXMNDzLT/tdFY5C+COXe6h5V3LFlM6n60b4WxsXpZV2qe1kVZDI1v4iM/ILmbdeGtSS7eTrVdRtffEkcHsjRxLQXUrhHGn/dV89OOQk5uJzJ4niunpL4Ri20kvco6imUmkm2ddsfZYJI7TJKwSPaWtaHaBpbWoHE11WlfVokdLFKyN0rrO6kha0n2bSHMc+m7QVWhc96GzxzRmvSPLTpkG0oKcd6+h/RlZgYppznI5wbi3YAAcNOZ9FRt1LlbvT4LVdCjXtZ1FgvFr4mv3kA05iq1LxLJRheOR3g8QsNrjIc7CSDU6LmrTtKxkwhL2l5IGRFA4mgae88FSbS6luFcp/CjbtknQZvIwbnbj3c1VWu+nu6ratB0/9h8j2R3ldS5lGtxAHuIBFfNV1+2yzQsq+NlXmgwMGMniKKFibXDLeknVGf6kcnMyENGKU5a4KnM8TxK6a47wa+wxigDXNdUcczUlcFb7LPIxz86a564d/LJdFskwTvis9S2NoFWt1oBx3f8A1a6a3HllzxHVQtSrh2O12Uh9j0jmjpHEtLyBjc1vVFTrTI/FXhXmKENaGtADWigA3BeqKwcY+cfSRcjTabPLTKbqPA3uaRQ8yDTyCvdg2vjZaLM+pdBKW1O/dXzAB81fW+6o5nROkFTC/GwbsVKZrLDYWMkkkaKOlw4zxLRQH4LUoercXXqc0eU/9z/RnUqKKVtKRCIoQErDNamM7TgKkADfU6LVvS1mOhLgxmpflqDm010y+arhZ6tcH5kk0fXr4a1aSeIPouFr/Fv+eTrjHn6m6FW5ZZty3u4uDWtwVAcC7UjRwpuI6vxVXLC549oTjBHX1qW5BwG6o1W/gJOQqVsQ3WT2zTuGvxXDT1mvl3a9jf6K0c9bY2tBeS1tPvEgUpmM1oTX/G9hc1wyqDz48llvG7ullfiJLWOIa06DPgvH8KZ+EfBel8P0UtMnulnPbsV7J7jmoonTuBfm1taE1GIVyxDerCeykYQ1tWitaUyPJW4sYboF4kjXYpsdU98epWsrVkdrM+zuyonYJZXENqR0bdSRxd/pa22mz7LK6GeEFsTvZytxOIxHNr8+OnwXS7PWuOKyY5HtY0Pfm49+g4lUG1m07LTEbPE09GSC6R4o40NaNbu5n4Lo0W33WqXb2KdtdNdbj39zlpVu7P7Qta11ncezXCTpXe2v5qvmdqs923cKVI1W/wASmlFRNeii23IXnaDM8taasIo4ajWvxWWz2FrRQBb8dhaNAvbo1wzqFjstsrZLQx8k8LZHtfhBJeOrQGlAV1gdZ7JGGNa2Ng7MbBqe4DU96rNix7GXx/tC5v6RGyxWlkoLhHLGGVqaNc0k0/MH48Frslsjkt6PTrUWqtvBh2p2gklc6OB3RhxOLAavpwxbvJcjarp6JnSA+0BDhXWozVkJ2sGWZ71r9FJMctD946eQVFbrJZZ6uUqdHVtXC/J31lvds8EUzTk9oNODt48jUKptjmzPzFTGSAT3gaLUuqwujjEbTRtSad5zKs4bNRdFLjk8ZJrc3EyWGyNc9jXAOaXNBB0IroV2tlu6GL3UccfgY0V+C5ewspIzxN9QuvWSBKKEQEooRASihEAUKVAQGC3WRssbmOAIO48RmFhgu0AAHQAUaNABuW8oVO7RU3TVliy0TVkksJnlkYGQFF6RSrUYqKwiBzRizkP9bvVasgVi8dvxO9VoThSBruWCVqmw2hsjntBBMZo4cCvc4QGpHsvPOzponsIq4dG8uBbQ54DmM/JeRsTayaFsY7y8U/Jdbsv9n/zf6q3V2GuthHairLSVyluZ8pfc5DqHOmpGnkrCGy4QroWUHEe9a0kdFVnZKx7pPksQgoLCNPCvD2r3G/E8sGozPJepWqBIv9jR7KXx/tCsb7uaO1wuhk0ObXDVjho4Kv2P91L4/wBoV+sNZ4ZKMnBqUeqPnEGxXROcJniUtNGhoIb3F1dT3eq2mXbhOi6e1MrK7n8gtO0Q0KxGKjwjZbfO6W6byVzIKLKI17kyUxCoqpGk9WVvXZ4m+oXUrmoB12eJvqF0qAIiIAiIgCIiAIiIBRKIiAURSoQFHL9/xO9VoTLfl+/4neq0JkBzOy32y8fGz9IV3OqTZf7ZeHjZ+kK7nQF/sv8AZ/8AN/qrZVWy/wBn/wA3+qtkBzrB1XLQmCsWdly0J0BzV2OP8TtArl0UeW7RW9oGqqLs/mto/tR+hVxaEBe7Ie6l8f7Qr5UOyHupfH+0K+QFZP713P5Ba9pGa2Jveu5/ILBadUBQbSzOZZZXtNHACh8wFv3eawsPEBV21v2Obwj9QVhdfuI/CEBsQ9tnib6hdIuci7bPE31C6NAEREAREQBERAEREAREQEqFKhAUU33/ABH1WjMt6b7/AIj6rQmQHNbL/bLw8bP0hXc6o9mPtl4eNn6QrydAX+zJ/wDH/wAn+qtqqk2dkpBT+p/qrTpkBTs7LloT71vMPVctGZAc1dn80tH9qP0KuLQqe7f5rP8A2o/Qq5nQF5sh7qTx/tCvqrn9kz7OTx/IK9xICvn967n8gsFo1WaY+0dz+Sw2jVAc/tb9jm5D9QVhdfuI/CFX7W/Y5uQ9Qt+6/cR+EIDZh7bPE31C6Oi52Hts8TfULo0BCKUQEJRSiAIiICEUogIRSiAgrw5yyLyWhAc9bLS1jnNcQKkkVIzBVXa7ziaCXPYB4guumsEb+0xrvE0H1WIXRENI2Dk1oQHzi75Ww2iWZokcy0BpOGJ5wPGW4aEUVlJb8XYjmdyik+YXb/UBwT6iOCAoroD2xgOaQcya8TuVo13FbBsncsT7IUBWxP6rlpzFZ7Tck+IuikY2urXNJaTxyzC1ZLhtbtZYm97Y3uP5kIDmrulH8WnFc+ij9FdzuXj/AIDV7ZXTzdK3R7SG07qcO5bo2S/FNM7zaPQIDY2dnpG/vefQBXbJ6qvst2tjAa0Gg4rZzCA8vPXPNY7RqsMtsDZKOyxUpXTkvcsoO9AUe1v2ObkP1Bb91+4j8IVPtvb2ssUtTm7CGjeTUaeVVnuG/wCCSzxlsjNBUYhUdxB0QF3F22+JvqF0OJctY7a2R4DCHUIJoa0XQx1KA2aqV4aF6CAlERAEREAREQBERAQilQgJUJREBKKKIgJUUUogPOEKOjC9ogPHRhR0SyIgMRhXh1mBWwiArLVccUoo9ocO9ag2TiGjpgOHSuor5EBSx7L2cZ4MR4vJcfzWdlwwDMRR149GyvorNEBrR2JreyAOQAWZrKL2iAIiIAiIgCIiAIiIAoqiIAiIgFUREAqilEBCVREBKiqIgJUVREAqpREBFVKIgCIiAIiIAiIgCIiAIiID/9k="/>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2063" name="Picture 15" descr="http://optimizeyourdataquality.files.wordpress.com/2010/09/data-quality-tool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7328" y="3204159"/>
            <a:ext cx="1428750" cy="1071563"/>
          </a:xfrm>
          <a:prstGeom prst="rect">
            <a:avLst/>
          </a:prstGeom>
          <a:noFill/>
          <a:extLst>
            <a:ext uri="{909E8E84-426E-40DD-AFC4-6F175D3DCCD1}">
              <a14:hiddenFill xmlns:a14="http://schemas.microsoft.com/office/drawing/2010/main">
                <a:solidFill>
                  <a:srgbClr val="FFFFFF"/>
                </a:solidFill>
              </a14:hiddenFill>
            </a:ext>
          </a:extLst>
        </p:spPr>
      </p:pic>
      <p:pic>
        <p:nvPicPr>
          <p:cNvPr id="2065" name="Picture 17" descr="https://encrypted-tbn1.gstatic.com/images?q=tbn:ANd9GcSZanRqjvkpsiGbOnj5e6UvUBqhPa-C98YX9_GCElZPQ3DQfX4co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6286" y="2284896"/>
            <a:ext cx="1240006" cy="933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17512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feld 23"/>
          <p:cNvSpPr txBox="1"/>
          <p:nvPr/>
        </p:nvSpPr>
        <p:spPr>
          <a:xfrm>
            <a:off x="329315" y="1442315"/>
            <a:ext cx="4896580" cy="461665"/>
          </a:xfrm>
          <a:prstGeom prst="rect">
            <a:avLst/>
          </a:prstGeom>
          <a:noFill/>
        </p:spPr>
        <p:txBody>
          <a:bodyPr wrap="square" rtlCol="0">
            <a:spAutoFit/>
          </a:bodyPr>
          <a:lstStyle/>
          <a:p>
            <a:pPr eaLnBrk="1" hangingPunct="1"/>
            <a:r>
              <a:rPr lang="de-DE" sz="2400" kern="0" dirty="0">
                <a:solidFill>
                  <a:srgbClr val="C00000"/>
                </a:solidFill>
                <a:latin typeface="+mj-lt"/>
                <a:ea typeface="+mj-ea"/>
                <a:cs typeface="+mj-cs"/>
              </a:rPr>
              <a:t>MRV </a:t>
            </a:r>
            <a:r>
              <a:rPr lang="de-DE" sz="2400" kern="0" dirty="0" err="1">
                <a:solidFill>
                  <a:srgbClr val="C00000"/>
                </a:solidFill>
                <a:latin typeface="+mj-lt"/>
                <a:ea typeface="+mj-ea"/>
                <a:cs typeface="+mj-cs"/>
              </a:rPr>
              <a:t>of</a:t>
            </a:r>
            <a:r>
              <a:rPr lang="de-DE" sz="2400" kern="0" dirty="0">
                <a:solidFill>
                  <a:srgbClr val="C00000"/>
                </a:solidFill>
                <a:latin typeface="+mj-lt"/>
                <a:ea typeface="+mj-ea"/>
                <a:cs typeface="+mj-cs"/>
              </a:rPr>
              <a:t> NAMAs: Getting Started</a:t>
            </a:r>
          </a:p>
        </p:txBody>
      </p:sp>
      <p:grpSp>
        <p:nvGrpSpPr>
          <p:cNvPr id="26" name="Gruppieren 25"/>
          <p:cNvGrpSpPr/>
          <p:nvPr/>
        </p:nvGrpSpPr>
        <p:grpSpPr>
          <a:xfrm>
            <a:off x="7454915" y="1010925"/>
            <a:ext cx="1548000" cy="1080000"/>
            <a:chOff x="5940152" y="404664"/>
            <a:chExt cx="2525629" cy="1678815"/>
          </a:xfrm>
        </p:grpSpPr>
        <p:sp>
          <p:nvSpPr>
            <p:cNvPr id="27" name="Gebogener Pfeil 26"/>
            <p:cNvSpPr/>
            <p:nvPr/>
          </p:nvSpPr>
          <p:spPr>
            <a:xfrm>
              <a:off x="6359856" y="404664"/>
              <a:ext cx="1678815" cy="1678815"/>
            </a:xfrm>
            <a:prstGeom prst="circularArrow">
              <a:avLst>
                <a:gd name="adj1" fmla="val 15680"/>
                <a:gd name="adj2" fmla="val 1142319"/>
                <a:gd name="adj3" fmla="val 20457687"/>
                <a:gd name="adj4" fmla="val 682382"/>
                <a:gd name="adj5" fmla="val 12500"/>
              </a:avLst>
            </a:prstGeom>
            <a:gradFill flip="none" rotWithShape="1">
              <a:gsLst>
                <a:gs pos="0">
                  <a:srgbClr val="78BC85">
                    <a:shade val="30000"/>
                    <a:satMod val="115000"/>
                  </a:srgbClr>
                </a:gs>
                <a:gs pos="50000">
                  <a:srgbClr val="78BC85">
                    <a:shade val="67500"/>
                    <a:satMod val="115000"/>
                  </a:srgbClr>
                </a:gs>
                <a:gs pos="100000">
                  <a:srgbClr val="78BC85">
                    <a:shade val="100000"/>
                    <a:satMod val="115000"/>
                  </a:srgbClr>
                </a:gs>
              </a:gsLst>
              <a:lin ang="13500000" scaled="1"/>
              <a:tileRect/>
            </a:gra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Calibri" pitchFamily="34" charset="0"/>
              </a:endParaRPr>
            </a:p>
          </p:txBody>
        </p:sp>
        <p:grpSp>
          <p:nvGrpSpPr>
            <p:cNvPr id="28" name="Gruppieren 95"/>
            <p:cNvGrpSpPr/>
            <p:nvPr/>
          </p:nvGrpSpPr>
          <p:grpSpPr>
            <a:xfrm>
              <a:off x="5940152" y="725614"/>
              <a:ext cx="2525629" cy="1039384"/>
              <a:chOff x="5940152" y="725614"/>
              <a:chExt cx="2525629" cy="1039384"/>
            </a:xfrm>
          </p:grpSpPr>
          <p:sp>
            <p:nvSpPr>
              <p:cNvPr id="31" name="Abgerundetes Rechteck 30"/>
              <p:cNvSpPr/>
              <p:nvPr/>
            </p:nvSpPr>
            <p:spPr>
              <a:xfrm>
                <a:off x="7668344"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2" name="Abgerundetes Rechteck 31"/>
              <p:cNvSpPr/>
              <p:nvPr/>
            </p:nvSpPr>
            <p:spPr>
              <a:xfrm>
                <a:off x="5940152"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3" name="Abgerundetes Rechteck 32"/>
              <p:cNvSpPr/>
              <p:nvPr/>
            </p:nvSpPr>
            <p:spPr>
              <a:xfrm>
                <a:off x="5940152"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4" name="Abgerundetes Rechteck 33"/>
              <p:cNvSpPr/>
              <p:nvPr/>
            </p:nvSpPr>
            <p:spPr>
              <a:xfrm>
                <a:off x="7668344"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29" name="Abgerundetes Rechteck 28"/>
            <p:cNvSpPr/>
            <p:nvPr/>
          </p:nvSpPr>
          <p:spPr>
            <a:xfrm>
              <a:off x="7020272" y="1484784"/>
              <a:ext cx="432048" cy="144016"/>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pic>
        <p:nvPicPr>
          <p:cNvPr id="44" name="Grafik 43" descr="UNFCCC_logo.png"/>
          <p:cNvPicPr>
            <a:picLocks noChangeAspect="1"/>
          </p:cNvPicPr>
          <p:nvPr/>
        </p:nvPicPr>
        <p:blipFill>
          <a:blip r:embed="rId3" cstate="print"/>
          <a:srcRect l="14592" t="9354" r="59919" b="12649"/>
          <a:stretch>
            <a:fillRect/>
          </a:stretch>
        </p:blipFill>
        <p:spPr>
          <a:xfrm>
            <a:off x="6614799" y="3679104"/>
            <a:ext cx="604064" cy="543658"/>
          </a:xfrm>
          <a:prstGeom prst="rect">
            <a:avLst/>
          </a:prstGeom>
        </p:spPr>
      </p:pic>
      <p:sp>
        <p:nvSpPr>
          <p:cNvPr id="46" name="Textfeld 45"/>
          <p:cNvSpPr txBox="1"/>
          <p:nvPr/>
        </p:nvSpPr>
        <p:spPr>
          <a:xfrm>
            <a:off x="484795" y="2078675"/>
            <a:ext cx="6937158" cy="3093154"/>
          </a:xfrm>
          <a:prstGeom prst="rect">
            <a:avLst/>
          </a:prstGeom>
          <a:noFill/>
        </p:spPr>
        <p:txBody>
          <a:bodyPr wrap="square" rtlCol="0">
            <a:spAutoFit/>
          </a:bodyPr>
          <a:lstStyle/>
          <a:p>
            <a:pPr lvl="0" algn="just">
              <a:buClr>
                <a:srgbClr val="C00000"/>
              </a:buClr>
            </a:pPr>
            <a:r>
              <a:rPr lang="en-US" sz="1500" b="0" dirty="0" smtClean="0">
                <a:solidFill>
                  <a:schemeClr val="tx2"/>
                </a:solidFill>
                <a:latin typeface="+mj-lt"/>
              </a:rPr>
              <a:t>Making use of what do he currently have:</a:t>
            </a:r>
          </a:p>
          <a:p>
            <a:pPr marL="285750" lvl="0" indent="-285750" algn="just">
              <a:buClr>
                <a:srgbClr val="C00000"/>
              </a:buClr>
              <a:buFont typeface="Arial" panose="020B0604020202020204" pitchFamily="34" charset="0"/>
              <a:buChar char="•"/>
            </a:pPr>
            <a:endParaRPr lang="en-US" sz="1500" b="0" dirty="0" smtClean="0">
              <a:solidFill>
                <a:schemeClr val="tx2"/>
              </a:solidFill>
              <a:latin typeface="+mj-lt"/>
            </a:endParaRPr>
          </a:p>
          <a:p>
            <a:pPr marL="285750" lvl="0" indent="-285750" algn="just">
              <a:buClr>
                <a:srgbClr val="C00000"/>
              </a:buClr>
              <a:buFont typeface="Arial" panose="020B0604020202020204" pitchFamily="34" charset="0"/>
              <a:buChar char="•"/>
            </a:pPr>
            <a:r>
              <a:rPr lang="en-US" sz="1500" dirty="0" smtClean="0">
                <a:solidFill>
                  <a:schemeClr val="tx2"/>
                </a:solidFill>
                <a:latin typeface="+mj-lt"/>
              </a:rPr>
              <a:t>National level</a:t>
            </a:r>
          </a:p>
          <a:p>
            <a:pPr marL="742950" lvl="1" indent="-285750" algn="just">
              <a:buClr>
                <a:srgbClr val="C00000"/>
              </a:buClr>
              <a:buFont typeface="Arial" panose="020B0604020202020204" pitchFamily="34" charset="0"/>
              <a:buChar char="•"/>
            </a:pPr>
            <a:r>
              <a:rPr lang="en-US" sz="1500" b="0" dirty="0" smtClean="0">
                <a:solidFill>
                  <a:schemeClr val="tx2"/>
                </a:solidFill>
                <a:latin typeface="+mj-lt"/>
              </a:rPr>
              <a:t>Build upon existing experience</a:t>
            </a:r>
          </a:p>
          <a:p>
            <a:pPr marL="742950" lvl="1" indent="-285750" algn="just">
              <a:buClr>
                <a:srgbClr val="C00000"/>
              </a:buClr>
              <a:buFont typeface="Arial" panose="020B0604020202020204" pitchFamily="34" charset="0"/>
              <a:buChar char="•"/>
            </a:pPr>
            <a:r>
              <a:rPr lang="en-US" sz="1500" b="0" dirty="0" smtClean="0">
                <a:solidFill>
                  <a:schemeClr val="tx2"/>
                </a:solidFill>
                <a:latin typeface="+mj-lt"/>
              </a:rPr>
              <a:t>development </a:t>
            </a:r>
            <a:r>
              <a:rPr lang="en-US" sz="1500" b="0" dirty="0">
                <a:solidFill>
                  <a:schemeClr val="tx2"/>
                </a:solidFill>
                <a:latin typeface="+mj-lt"/>
              </a:rPr>
              <a:t>cooperation experience with project monitoring, </a:t>
            </a:r>
            <a:r>
              <a:rPr lang="en-US" sz="1500" b="0" dirty="0" err="1">
                <a:solidFill>
                  <a:schemeClr val="tx2"/>
                </a:solidFill>
                <a:latin typeface="+mj-lt"/>
              </a:rPr>
              <a:t>sectoral</a:t>
            </a:r>
            <a:r>
              <a:rPr lang="en-US" sz="1500" b="0" dirty="0">
                <a:solidFill>
                  <a:schemeClr val="tx2"/>
                </a:solidFill>
                <a:latin typeface="+mj-lt"/>
              </a:rPr>
              <a:t>  experience with measuring and </a:t>
            </a:r>
            <a:r>
              <a:rPr lang="en-US" sz="1500" b="0" dirty="0" smtClean="0">
                <a:solidFill>
                  <a:schemeClr val="tx2"/>
                </a:solidFill>
                <a:latin typeface="+mj-lt"/>
              </a:rPr>
              <a:t>reporting</a:t>
            </a:r>
          </a:p>
          <a:p>
            <a:pPr marL="742950" lvl="1" indent="-285750" algn="just">
              <a:buClr>
                <a:srgbClr val="C00000"/>
              </a:buClr>
              <a:buFont typeface="Arial" panose="020B0604020202020204" pitchFamily="34" charset="0"/>
              <a:buChar char="•"/>
            </a:pPr>
            <a:r>
              <a:rPr lang="en-US" sz="1500" b="0" dirty="0" smtClean="0">
                <a:solidFill>
                  <a:schemeClr val="tx2"/>
                </a:solidFill>
                <a:latin typeface="+mj-lt"/>
              </a:rPr>
              <a:t>CDM </a:t>
            </a:r>
            <a:r>
              <a:rPr lang="en-US" sz="1500" b="0" dirty="0">
                <a:solidFill>
                  <a:schemeClr val="tx2"/>
                </a:solidFill>
                <a:latin typeface="+mj-lt"/>
              </a:rPr>
              <a:t>experience with verification </a:t>
            </a:r>
            <a:endParaRPr lang="en-US" sz="1500" b="0" dirty="0" smtClean="0">
              <a:solidFill>
                <a:schemeClr val="tx2"/>
              </a:solidFill>
              <a:latin typeface="+mj-lt"/>
            </a:endParaRPr>
          </a:p>
          <a:p>
            <a:pPr marL="742950" lvl="1" indent="-285750" algn="just">
              <a:buClr>
                <a:srgbClr val="C00000"/>
              </a:buClr>
              <a:buFont typeface="Arial" panose="020B0604020202020204" pitchFamily="34" charset="0"/>
              <a:buChar char="•"/>
            </a:pPr>
            <a:endParaRPr lang="en-US" sz="1500" b="0" dirty="0" smtClean="0">
              <a:solidFill>
                <a:schemeClr val="tx2"/>
              </a:solidFill>
              <a:latin typeface="+mj-lt"/>
            </a:endParaRPr>
          </a:p>
          <a:p>
            <a:pPr marL="285750" lvl="0" indent="-285750" algn="just">
              <a:buClr>
                <a:srgbClr val="C00000"/>
              </a:buClr>
              <a:buFont typeface="Arial" panose="020B0604020202020204" pitchFamily="34" charset="0"/>
              <a:buChar char="•"/>
            </a:pPr>
            <a:r>
              <a:rPr lang="en-US" sz="1500" dirty="0" smtClean="0">
                <a:solidFill>
                  <a:schemeClr val="tx2"/>
                </a:solidFill>
                <a:latin typeface="+mj-lt"/>
              </a:rPr>
              <a:t>International level</a:t>
            </a:r>
          </a:p>
          <a:p>
            <a:pPr marL="742950" lvl="1" indent="-285750" algn="just">
              <a:buFont typeface="Arial" panose="020B0604020202020204" pitchFamily="34" charset="0"/>
              <a:buChar char="•"/>
            </a:pPr>
            <a:r>
              <a:rPr lang="en-US" sz="1500" b="0" dirty="0">
                <a:solidFill>
                  <a:schemeClr val="tx2"/>
                </a:solidFill>
                <a:latin typeface="+mj-lt"/>
              </a:rPr>
              <a:t>Guidelines for domestic MRV of NAMAs </a:t>
            </a:r>
            <a:r>
              <a:rPr lang="en-US" sz="1500" b="0" dirty="0" smtClean="0">
                <a:solidFill>
                  <a:schemeClr val="tx2"/>
                </a:solidFill>
                <a:latin typeface="+mj-lt"/>
              </a:rPr>
              <a:t>(COP 19)</a:t>
            </a:r>
          </a:p>
          <a:p>
            <a:pPr marL="742950" lvl="1" indent="-285750" algn="just">
              <a:buFont typeface="Arial" panose="020B0604020202020204" pitchFamily="34" charset="0"/>
              <a:buChar char="•"/>
            </a:pPr>
            <a:r>
              <a:rPr lang="en-US" sz="1500" b="0" dirty="0" smtClean="0">
                <a:solidFill>
                  <a:schemeClr val="tx2"/>
                </a:solidFill>
                <a:latin typeface="+mj-lt"/>
              </a:rPr>
              <a:t>Guidelines for reporting (</a:t>
            </a:r>
            <a:r>
              <a:rPr lang="en-US" sz="1500" b="0" i="1" dirty="0" smtClean="0">
                <a:solidFill>
                  <a:schemeClr val="tx2"/>
                </a:solidFill>
                <a:latin typeface="+mj-lt"/>
              </a:rPr>
              <a:t>Biennial Update Reports</a:t>
            </a:r>
            <a:r>
              <a:rPr lang="en-US" sz="1500" b="0" dirty="0" smtClean="0">
                <a:solidFill>
                  <a:schemeClr val="tx2"/>
                </a:solidFill>
                <a:latin typeface="+mj-lt"/>
              </a:rPr>
              <a:t>) </a:t>
            </a:r>
          </a:p>
          <a:p>
            <a:pPr marL="742950" lvl="1" indent="-285750" algn="just">
              <a:buFont typeface="Arial" panose="020B0604020202020204" pitchFamily="34" charset="0"/>
              <a:buChar char="•"/>
            </a:pPr>
            <a:r>
              <a:rPr lang="en-US" sz="1500" b="0" dirty="0" smtClean="0">
                <a:solidFill>
                  <a:schemeClr val="tx2"/>
                </a:solidFill>
                <a:latin typeface="+mj-lt"/>
              </a:rPr>
              <a:t>Guidelines for  verification (</a:t>
            </a:r>
            <a:r>
              <a:rPr lang="en-US" sz="1500" b="0" i="1" dirty="0" smtClean="0">
                <a:solidFill>
                  <a:schemeClr val="tx2"/>
                </a:solidFill>
                <a:latin typeface="+mj-lt"/>
              </a:rPr>
              <a:t>International Consultation and Analysis</a:t>
            </a:r>
            <a:r>
              <a:rPr lang="en-US" sz="1500" b="0" dirty="0" smtClean="0">
                <a:solidFill>
                  <a:schemeClr val="tx2"/>
                </a:solidFill>
                <a:latin typeface="+mj-lt"/>
              </a:rPr>
              <a:t>)</a:t>
            </a:r>
          </a:p>
          <a:p>
            <a:pPr marL="742950" lvl="1" indent="-285750" algn="just">
              <a:buFont typeface="Arial" panose="020B0604020202020204" pitchFamily="34" charset="0"/>
              <a:buChar char="•"/>
            </a:pPr>
            <a:endParaRPr lang="en-US" sz="1500" b="0" dirty="0" smtClean="0">
              <a:solidFill>
                <a:schemeClr val="tx2"/>
              </a:solidFill>
              <a:latin typeface="+mj-lt"/>
            </a:endParaRPr>
          </a:p>
        </p:txBody>
      </p:sp>
      <p:sp>
        <p:nvSpPr>
          <p:cNvPr id="48" name="Textfeld 47"/>
          <p:cNvSpPr txBox="1"/>
          <p:nvPr/>
        </p:nvSpPr>
        <p:spPr>
          <a:xfrm>
            <a:off x="329314" y="6117094"/>
            <a:ext cx="8229163" cy="553998"/>
          </a:xfrm>
          <a:prstGeom prst="rect">
            <a:avLst/>
          </a:prstGeom>
          <a:noFill/>
        </p:spPr>
        <p:txBody>
          <a:bodyPr wrap="square" rtlCol="0">
            <a:spAutoFit/>
          </a:bodyPr>
          <a:lstStyle/>
          <a:p>
            <a:pPr marL="285750" lvl="0" indent="-285750" algn="just">
              <a:buClr>
                <a:srgbClr val="C00000"/>
              </a:buClr>
              <a:buFont typeface="Wingdings" panose="05000000000000000000" pitchFamily="2" charset="2"/>
              <a:buChar char="Ø"/>
            </a:pPr>
            <a:r>
              <a:rPr lang="en-US" sz="1500" b="0" dirty="0" smtClean="0">
                <a:solidFill>
                  <a:schemeClr val="tx2"/>
                </a:solidFill>
                <a:latin typeface="+mj-lt"/>
              </a:rPr>
              <a:t>Answer four major questions during the NAMA </a:t>
            </a:r>
            <a:r>
              <a:rPr lang="en-US" sz="1500" b="0" dirty="0">
                <a:solidFill>
                  <a:schemeClr val="tx2"/>
                </a:solidFill>
                <a:latin typeface="+mj-lt"/>
              </a:rPr>
              <a:t> </a:t>
            </a:r>
            <a:r>
              <a:rPr lang="en-US" sz="1500" b="0" dirty="0" smtClean="0">
                <a:solidFill>
                  <a:schemeClr val="tx2"/>
                </a:solidFill>
                <a:latin typeface="+mj-lt"/>
              </a:rPr>
              <a:t>implementation: </a:t>
            </a:r>
            <a:r>
              <a:rPr lang="en-US" sz="1500" b="0" i="1" dirty="0" smtClean="0">
                <a:solidFill>
                  <a:schemeClr val="tx2"/>
                </a:solidFill>
                <a:latin typeface="+mj-lt"/>
              </a:rPr>
              <a:t>what</a:t>
            </a:r>
            <a:r>
              <a:rPr lang="en-US" sz="1500" b="0" dirty="0" smtClean="0">
                <a:solidFill>
                  <a:schemeClr val="tx2"/>
                </a:solidFill>
                <a:latin typeface="+mj-lt"/>
              </a:rPr>
              <a:t> to MRV, </a:t>
            </a:r>
            <a:r>
              <a:rPr lang="en-US" sz="1500" b="0" i="1" dirty="0" smtClean="0">
                <a:solidFill>
                  <a:schemeClr val="tx2"/>
                </a:solidFill>
                <a:latin typeface="+mj-lt"/>
              </a:rPr>
              <a:t>when</a:t>
            </a:r>
            <a:r>
              <a:rPr lang="en-US" sz="1500" b="0" dirty="0" smtClean="0">
                <a:solidFill>
                  <a:schemeClr val="tx2"/>
                </a:solidFill>
                <a:latin typeface="+mj-lt"/>
              </a:rPr>
              <a:t> to MRV, </a:t>
            </a:r>
            <a:r>
              <a:rPr lang="en-US" sz="1500" b="0" i="1" dirty="0" smtClean="0">
                <a:solidFill>
                  <a:schemeClr val="tx2"/>
                </a:solidFill>
                <a:latin typeface="+mj-lt"/>
              </a:rPr>
              <a:t>who</a:t>
            </a:r>
            <a:r>
              <a:rPr lang="en-US" sz="1500" b="0" dirty="0" smtClean="0">
                <a:solidFill>
                  <a:schemeClr val="tx2"/>
                </a:solidFill>
                <a:latin typeface="+mj-lt"/>
              </a:rPr>
              <a:t> should MRV, </a:t>
            </a:r>
            <a:r>
              <a:rPr lang="en-US" sz="1500" b="0" i="1" dirty="0" smtClean="0">
                <a:solidFill>
                  <a:schemeClr val="tx2"/>
                </a:solidFill>
                <a:latin typeface="+mj-lt"/>
              </a:rPr>
              <a:t>when</a:t>
            </a:r>
            <a:r>
              <a:rPr lang="en-US" sz="1500" b="0" dirty="0" smtClean="0">
                <a:solidFill>
                  <a:schemeClr val="tx2"/>
                </a:solidFill>
                <a:latin typeface="+mj-lt"/>
              </a:rPr>
              <a:t> to MRV.</a:t>
            </a:r>
            <a:endParaRPr lang="de-DE" sz="1500" b="0" dirty="0" smtClean="0">
              <a:solidFill>
                <a:schemeClr val="tx2"/>
              </a:solidFill>
              <a:latin typeface="+mj-lt"/>
            </a:endParaRPr>
          </a:p>
        </p:txBody>
      </p:sp>
      <p:sp>
        <p:nvSpPr>
          <p:cNvPr id="49" name="Abgerundetes Rechteck 48"/>
          <p:cNvSpPr/>
          <p:nvPr/>
        </p:nvSpPr>
        <p:spPr>
          <a:xfrm>
            <a:off x="8767312" y="1520364"/>
            <a:ext cx="368212" cy="81000"/>
          </a:xfrm>
          <a:prstGeom prst="roundRect">
            <a:avLst/>
          </a:prstGeom>
          <a:solidFill>
            <a:srgbClr val="C00000"/>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52" name="TextBox 6"/>
          <p:cNvSpPr txBox="1"/>
          <p:nvPr/>
        </p:nvSpPr>
        <p:spPr>
          <a:xfrm>
            <a:off x="329315" y="5171829"/>
            <a:ext cx="8229163" cy="738664"/>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n-US" sz="1400" b="0" i="1" dirty="0" smtClean="0">
                <a:solidFill>
                  <a:srgbClr val="C00000"/>
                </a:solidFill>
                <a:latin typeface="+mj-lt"/>
              </a:rPr>
              <a:t>Note!: </a:t>
            </a:r>
            <a:r>
              <a:rPr lang="en-US" sz="1400" b="0" dirty="0" smtClean="0">
                <a:solidFill>
                  <a:schemeClr val="bg2">
                    <a:lumMod val="50000"/>
                  </a:schemeClr>
                </a:solidFill>
                <a:latin typeface="+mj-lt"/>
              </a:rPr>
              <a:t>WRI/WBCSD GHG Protocol has developed a </a:t>
            </a:r>
            <a:r>
              <a:rPr lang="en-US" sz="1400" b="0" dirty="0" smtClean="0">
                <a:solidFill>
                  <a:schemeClr val="bg2">
                    <a:lumMod val="50000"/>
                  </a:schemeClr>
                </a:solidFill>
                <a:latin typeface="+mj-lt"/>
                <a:hlinkClick r:id="rId4"/>
              </a:rPr>
              <a:t>Policies and Actions Accounting Standard </a:t>
            </a:r>
            <a:r>
              <a:rPr lang="en-US" sz="1400" b="0" dirty="0" smtClean="0">
                <a:solidFill>
                  <a:schemeClr val="bg2">
                    <a:lumMod val="50000"/>
                  </a:schemeClr>
                </a:solidFill>
                <a:latin typeface="+mj-lt"/>
              </a:rPr>
              <a:t>(2013) which includes all individual steps like defining causal chains, baseline, boundaries, quantification methodologies, reporting and verification.</a:t>
            </a:r>
            <a:endParaRPr lang="en-US" sz="1400" b="0" dirty="0">
              <a:solidFill>
                <a:schemeClr val="bg2">
                  <a:lumMod val="50000"/>
                </a:schemeClr>
              </a:solidFill>
              <a:latin typeface="+mj-lt"/>
            </a:endParaRPr>
          </a:p>
        </p:txBody>
      </p:sp>
    </p:spTree>
    <p:extLst>
      <p:ext uri="{BB962C8B-B14F-4D97-AF65-F5344CB8AC3E}">
        <p14:creationId xmlns:p14="http://schemas.microsoft.com/office/powerpoint/2010/main" val="17624077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p:cNvSpPr/>
          <p:nvPr/>
        </p:nvSpPr>
        <p:spPr>
          <a:xfrm>
            <a:off x="323529" y="2168988"/>
            <a:ext cx="8414206" cy="4144724"/>
          </a:xfrm>
          <a:prstGeom prst="rect">
            <a:avLst/>
          </a:prstGeom>
        </p:spPr>
        <p:txBody>
          <a:bodyPr wrap="square">
            <a:spAutoFit/>
          </a:bodyPr>
          <a:lstStyle/>
          <a:p>
            <a:pPr marL="342900" lvl="0" indent="-342900" algn="just">
              <a:spcAft>
                <a:spcPts val="400"/>
              </a:spcAft>
              <a:buClr>
                <a:srgbClr val="C00000"/>
              </a:buClr>
              <a:buAutoNum type="arabicPeriod"/>
            </a:pPr>
            <a:r>
              <a:rPr lang="en-US" sz="1600" b="1" dirty="0" smtClean="0">
                <a:solidFill>
                  <a:schemeClr val="tx2"/>
                </a:solidFill>
                <a:latin typeface="+mj-lt"/>
              </a:rPr>
              <a:t>What to MRV?</a:t>
            </a:r>
          </a:p>
          <a:p>
            <a:pPr marL="800100" lvl="1" indent="-342900" algn="just">
              <a:spcAft>
                <a:spcPts val="400"/>
              </a:spcAft>
              <a:buClr>
                <a:srgbClr val="C00000"/>
              </a:buClr>
              <a:buFont typeface="Arial" pitchFamily="34" charset="0"/>
              <a:buChar char="•"/>
            </a:pPr>
            <a:r>
              <a:rPr lang="en-US" sz="1600" b="0" dirty="0" smtClean="0">
                <a:solidFill>
                  <a:schemeClr val="tx2"/>
                </a:solidFill>
                <a:latin typeface="+mj-lt"/>
              </a:rPr>
              <a:t>Individual activities of the NAMA should have </a:t>
            </a:r>
            <a:r>
              <a:rPr lang="en-US" sz="1600" b="0" dirty="0">
                <a:solidFill>
                  <a:schemeClr val="tx2"/>
                </a:solidFill>
                <a:latin typeface="+mj-lt"/>
              </a:rPr>
              <a:t>their </a:t>
            </a:r>
            <a:r>
              <a:rPr lang="en-US" sz="1600" b="0" dirty="0" smtClean="0">
                <a:solidFill>
                  <a:schemeClr val="tx2"/>
                </a:solidFill>
                <a:latin typeface="+mj-lt"/>
              </a:rPr>
              <a:t>own </a:t>
            </a:r>
            <a:r>
              <a:rPr lang="en-US" sz="1600" dirty="0" smtClean="0">
                <a:solidFill>
                  <a:schemeClr val="tx2"/>
                </a:solidFill>
                <a:latin typeface="+mj-lt"/>
              </a:rPr>
              <a:t>indicators</a:t>
            </a:r>
            <a:r>
              <a:rPr lang="en-US" sz="1600" b="0" dirty="0" smtClean="0">
                <a:solidFill>
                  <a:schemeClr val="tx2"/>
                </a:solidFill>
                <a:latin typeface="+mj-lt"/>
              </a:rPr>
              <a:t>, </a:t>
            </a:r>
            <a:r>
              <a:rPr lang="en-US" sz="1600" b="0" dirty="0">
                <a:solidFill>
                  <a:schemeClr val="tx2"/>
                </a:solidFill>
                <a:latin typeface="+mj-lt"/>
              </a:rPr>
              <a:t>whether </a:t>
            </a:r>
            <a:r>
              <a:rPr lang="en-US" sz="1600" b="0" dirty="0" smtClean="0">
                <a:solidFill>
                  <a:schemeClr val="tx2"/>
                </a:solidFill>
                <a:latin typeface="+mj-lt"/>
              </a:rPr>
              <a:t>they seek to measure GHG reductions or other benefits. The indicators will determine what gets reported and verified.</a:t>
            </a:r>
          </a:p>
          <a:p>
            <a:pPr marL="342900" lvl="0" indent="-342900" algn="just">
              <a:spcAft>
                <a:spcPts val="400"/>
              </a:spcAft>
              <a:buClr>
                <a:srgbClr val="C00000"/>
              </a:buClr>
              <a:buAutoNum type="arabicPeriod"/>
            </a:pPr>
            <a:r>
              <a:rPr lang="en-US" sz="1600" b="1" dirty="0" smtClean="0">
                <a:solidFill>
                  <a:schemeClr val="tx2"/>
                </a:solidFill>
                <a:latin typeface="+mj-lt"/>
              </a:rPr>
              <a:t>How to MRV?</a:t>
            </a:r>
          </a:p>
          <a:p>
            <a:pPr marL="800100" lvl="1" indent="-342900" algn="just">
              <a:spcAft>
                <a:spcPts val="400"/>
              </a:spcAft>
              <a:buClr>
                <a:srgbClr val="C00000"/>
              </a:buClr>
              <a:buFont typeface="Arial" pitchFamily="34" charset="0"/>
              <a:buChar char="•"/>
            </a:pPr>
            <a:r>
              <a:rPr lang="en-US" sz="1600" b="0" dirty="0" smtClean="0">
                <a:solidFill>
                  <a:schemeClr val="tx2"/>
                </a:solidFill>
                <a:latin typeface="+mj-lt"/>
              </a:rPr>
              <a:t>How will benefits be measured (</a:t>
            </a:r>
            <a:r>
              <a:rPr lang="en-US" sz="1600" dirty="0" smtClean="0">
                <a:solidFill>
                  <a:schemeClr val="tx2"/>
                </a:solidFill>
                <a:latin typeface="+mj-lt"/>
              </a:rPr>
              <a:t>methodologies</a:t>
            </a:r>
            <a:r>
              <a:rPr lang="en-US" sz="1600" b="0" dirty="0" smtClean="0">
                <a:solidFill>
                  <a:schemeClr val="tx2"/>
                </a:solidFill>
                <a:latin typeface="+mj-lt"/>
              </a:rPr>
              <a:t> used)? How accurate must measurement be? Can measurement be conducted “on-site” or will official data sources be used to measure results? How will results be compiled and stored, and through which channels will they be reported? Is on-site verification required? </a:t>
            </a:r>
          </a:p>
          <a:p>
            <a:pPr marL="342900" indent="-342900" algn="just">
              <a:spcAft>
                <a:spcPts val="400"/>
              </a:spcAft>
              <a:buClr>
                <a:srgbClr val="C00000"/>
              </a:buClr>
              <a:buFont typeface="+mj-lt"/>
              <a:buAutoNum type="arabicPeriod"/>
            </a:pPr>
            <a:r>
              <a:rPr lang="en-US" sz="1600" b="1" dirty="0" smtClean="0">
                <a:solidFill>
                  <a:schemeClr val="tx2"/>
                </a:solidFill>
                <a:latin typeface="+mj-lt"/>
              </a:rPr>
              <a:t>When to MRV?</a:t>
            </a:r>
          </a:p>
          <a:p>
            <a:pPr marL="800100" lvl="1" indent="-342900" algn="just">
              <a:spcAft>
                <a:spcPts val="400"/>
              </a:spcAft>
              <a:buClr>
                <a:srgbClr val="C00000"/>
              </a:buClr>
              <a:buFont typeface="Arial" pitchFamily="34" charset="0"/>
              <a:buChar char="•"/>
            </a:pPr>
            <a:r>
              <a:rPr lang="en-US" sz="1600" b="0" dirty="0" smtClean="0">
                <a:solidFill>
                  <a:schemeClr val="tx2"/>
                </a:solidFill>
                <a:latin typeface="+mj-lt"/>
              </a:rPr>
              <a:t>How often will particular activities of the NAMA be “</a:t>
            </a:r>
            <a:r>
              <a:rPr lang="en-US" sz="1600" b="0" dirty="0" err="1" smtClean="0">
                <a:solidFill>
                  <a:schemeClr val="tx2"/>
                </a:solidFill>
                <a:latin typeface="+mj-lt"/>
              </a:rPr>
              <a:t>MRV’d</a:t>
            </a:r>
            <a:r>
              <a:rPr lang="en-US" sz="1600" b="0" dirty="0" smtClean="0">
                <a:solidFill>
                  <a:schemeClr val="tx2"/>
                </a:solidFill>
                <a:latin typeface="+mj-lt"/>
              </a:rPr>
              <a:t>”? E.g. Performance monitoring annually? Reporting Biennially? Verification of reported information?</a:t>
            </a:r>
          </a:p>
          <a:p>
            <a:pPr marL="342900" lvl="0" indent="-342900" algn="just">
              <a:spcAft>
                <a:spcPts val="400"/>
              </a:spcAft>
              <a:buClr>
                <a:srgbClr val="C00000"/>
              </a:buClr>
              <a:buAutoNum type="arabicPeriod"/>
            </a:pPr>
            <a:r>
              <a:rPr lang="en-US" sz="1600" b="1" dirty="0" smtClean="0">
                <a:solidFill>
                  <a:schemeClr val="tx2"/>
                </a:solidFill>
                <a:latin typeface="+mj-lt"/>
              </a:rPr>
              <a:t>Who should MRV?</a:t>
            </a:r>
          </a:p>
          <a:p>
            <a:pPr marL="800100" lvl="1" indent="-342900" algn="just">
              <a:spcAft>
                <a:spcPts val="400"/>
              </a:spcAft>
              <a:buClr>
                <a:srgbClr val="C00000"/>
              </a:buClr>
              <a:buFont typeface="Arial" pitchFamily="34" charset="0"/>
              <a:buChar char="•"/>
            </a:pPr>
            <a:r>
              <a:rPr lang="en-US" sz="1600" b="0" dirty="0" smtClean="0">
                <a:solidFill>
                  <a:schemeClr val="tx2"/>
                </a:solidFill>
                <a:latin typeface="+mj-lt"/>
              </a:rPr>
              <a:t>The person /institution responsible for the M, R and V of the NAMA need to be identified during the design phase. </a:t>
            </a:r>
            <a:r>
              <a:rPr lang="en-US" sz="1600" dirty="0" smtClean="0">
                <a:solidFill>
                  <a:schemeClr val="tx2"/>
                </a:solidFill>
                <a:latin typeface="+mj-lt"/>
              </a:rPr>
              <a:t>– roles and responsibilities</a:t>
            </a:r>
          </a:p>
        </p:txBody>
      </p:sp>
      <p:sp>
        <p:nvSpPr>
          <p:cNvPr id="12" name="4 Título"/>
          <p:cNvSpPr txBox="1">
            <a:spLocks/>
          </p:cNvSpPr>
          <p:nvPr/>
        </p:nvSpPr>
        <p:spPr>
          <a:xfrm>
            <a:off x="323529" y="1431965"/>
            <a:ext cx="7776000" cy="617928"/>
          </a:xfrm>
          <a:prstGeom prst="rect">
            <a:avLst/>
          </a:prstGeom>
        </p:spPr>
        <p:txBody>
          <a:bodyPr/>
          <a:lstStyle>
            <a:lvl1pPr algn="l"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r>
              <a:rPr lang="en-US" kern="0" dirty="0" smtClean="0">
                <a:solidFill>
                  <a:srgbClr val="C00000"/>
                </a:solidFill>
              </a:rPr>
              <a:t>The </a:t>
            </a:r>
            <a:r>
              <a:rPr lang="en-US" kern="0" dirty="0">
                <a:solidFill>
                  <a:srgbClr val="C00000"/>
                </a:solidFill>
              </a:rPr>
              <a:t>Who, What, When and How: MRV of NAMAs</a:t>
            </a:r>
          </a:p>
          <a:p>
            <a:endParaRPr lang="es-MX" b="0" kern="0" dirty="0"/>
          </a:p>
        </p:txBody>
      </p:sp>
    </p:spTree>
    <p:extLst>
      <p:ext uri="{BB962C8B-B14F-4D97-AF65-F5344CB8AC3E}">
        <p14:creationId xmlns:p14="http://schemas.microsoft.com/office/powerpoint/2010/main" val="1882348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feld 28"/>
          <p:cNvSpPr txBox="1"/>
          <p:nvPr/>
        </p:nvSpPr>
        <p:spPr>
          <a:xfrm>
            <a:off x="329313" y="1403970"/>
            <a:ext cx="6912768" cy="461665"/>
          </a:xfrm>
          <a:prstGeom prst="rect">
            <a:avLst/>
          </a:prstGeom>
          <a:noFill/>
        </p:spPr>
        <p:txBody>
          <a:bodyPr wrap="square" rtlCol="0">
            <a:spAutoFit/>
          </a:bodyPr>
          <a:lstStyle/>
          <a:p>
            <a:pPr eaLnBrk="1" hangingPunct="1"/>
            <a:r>
              <a:rPr lang="de-DE" sz="2400" kern="0" dirty="0">
                <a:solidFill>
                  <a:srgbClr val="C00000"/>
                </a:solidFill>
                <a:latin typeface="+mj-lt"/>
                <a:ea typeface="+mj-ea"/>
                <a:cs typeface="+mj-cs"/>
              </a:rPr>
              <a:t>MRV </a:t>
            </a:r>
            <a:r>
              <a:rPr lang="de-DE" sz="2400" kern="0" dirty="0" err="1">
                <a:solidFill>
                  <a:srgbClr val="C00000"/>
                </a:solidFill>
                <a:latin typeface="+mj-lt"/>
                <a:ea typeface="+mj-ea"/>
                <a:cs typeface="+mj-cs"/>
              </a:rPr>
              <a:t>of</a:t>
            </a:r>
            <a:r>
              <a:rPr lang="de-DE" sz="2400" kern="0" dirty="0">
                <a:solidFill>
                  <a:srgbClr val="C00000"/>
                </a:solidFill>
                <a:latin typeface="+mj-lt"/>
                <a:ea typeface="+mj-ea"/>
                <a:cs typeface="+mj-cs"/>
              </a:rPr>
              <a:t> NAMAs: Measurement</a:t>
            </a:r>
          </a:p>
        </p:txBody>
      </p:sp>
      <p:grpSp>
        <p:nvGrpSpPr>
          <p:cNvPr id="31" name="Gruppieren 30"/>
          <p:cNvGrpSpPr/>
          <p:nvPr/>
        </p:nvGrpSpPr>
        <p:grpSpPr>
          <a:xfrm>
            <a:off x="7416488" y="1069393"/>
            <a:ext cx="1548000" cy="1080000"/>
            <a:chOff x="5940152" y="404664"/>
            <a:chExt cx="2525629" cy="1678815"/>
          </a:xfrm>
        </p:grpSpPr>
        <p:sp>
          <p:nvSpPr>
            <p:cNvPr id="32" name="Gebogener Pfeil 31"/>
            <p:cNvSpPr/>
            <p:nvPr/>
          </p:nvSpPr>
          <p:spPr>
            <a:xfrm>
              <a:off x="6359856" y="404664"/>
              <a:ext cx="1678815" cy="1678815"/>
            </a:xfrm>
            <a:prstGeom prst="circularArrow">
              <a:avLst>
                <a:gd name="adj1" fmla="val 15680"/>
                <a:gd name="adj2" fmla="val 1142319"/>
                <a:gd name="adj3" fmla="val 20457687"/>
                <a:gd name="adj4" fmla="val 682382"/>
                <a:gd name="adj5" fmla="val 12500"/>
              </a:avLst>
            </a:prstGeom>
            <a:gradFill flip="none" rotWithShape="1">
              <a:gsLst>
                <a:gs pos="0">
                  <a:srgbClr val="78BC85">
                    <a:shade val="30000"/>
                    <a:satMod val="115000"/>
                  </a:srgbClr>
                </a:gs>
                <a:gs pos="50000">
                  <a:srgbClr val="78BC85">
                    <a:shade val="67500"/>
                    <a:satMod val="115000"/>
                  </a:srgbClr>
                </a:gs>
                <a:gs pos="100000">
                  <a:srgbClr val="78BC85">
                    <a:shade val="100000"/>
                    <a:satMod val="115000"/>
                  </a:srgbClr>
                </a:gs>
              </a:gsLst>
              <a:lin ang="13500000" scaled="1"/>
              <a:tileRect/>
            </a:gra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Calibri" pitchFamily="34" charset="0"/>
              </a:endParaRPr>
            </a:p>
          </p:txBody>
        </p:sp>
        <p:grpSp>
          <p:nvGrpSpPr>
            <p:cNvPr id="33" name="Gruppieren 95"/>
            <p:cNvGrpSpPr/>
            <p:nvPr/>
          </p:nvGrpSpPr>
          <p:grpSpPr>
            <a:xfrm>
              <a:off x="5940152" y="725614"/>
              <a:ext cx="2525629" cy="1039384"/>
              <a:chOff x="5940152" y="725614"/>
              <a:chExt cx="2525629" cy="1039384"/>
            </a:xfrm>
          </p:grpSpPr>
          <p:sp>
            <p:nvSpPr>
              <p:cNvPr id="36" name="Abgerundetes Rechteck 35"/>
              <p:cNvSpPr/>
              <p:nvPr/>
            </p:nvSpPr>
            <p:spPr>
              <a:xfrm>
                <a:off x="7668344" y="1639087"/>
                <a:ext cx="797437" cy="125911"/>
              </a:xfrm>
              <a:prstGeom prst="roundRect">
                <a:avLst/>
              </a:prstGeom>
              <a:solidFill>
                <a:srgbClr val="C00000"/>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7" name="Abgerundetes Rechteck 36"/>
              <p:cNvSpPr/>
              <p:nvPr/>
            </p:nvSpPr>
            <p:spPr>
              <a:xfrm>
                <a:off x="5940152"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8" name="Abgerundetes Rechteck 37"/>
              <p:cNvSpPr/>
              <p:nvPr/>
            </p:nvSpPr>
            <p:spPr>
              <a:xfrm>
                <a:off x="5940152"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9" name="Abgerundetes Rechteck 38"/>
              <p:cNvSpPr/>
              <p:nvPr/>
            </p:nvSpPr>
            <p:spPr>
              <a:xfrm>
                <a:off x="7668344"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34" name="Abgerundetes Rechteck 33"/>
            <p:cNvSpPr/>
            <p:nvPr/>
          </p:nvSpPr>
          <p:spPr>
            <a:xfrm>
              <a:off x="7020272" y="1484784"/>
              <a:ext cx="432048" cy="144016"/>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51" name="Abgerundetes Rechteck 50"/>
          <p:cNvSpPr/>
          <p:nvPr/>
        </p:nvSpPr>
        <p:spPr>
          <a:xfrm>
            <a:off x="8728885" y="1578832"/>
            <a:ext cx="368212" cy="81000"/>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18" name="Rechteck 11"/>
          <p:cNvSpPr/>
          <p:nvPr/>
        </p:nvSpPr>
        <p:spPr>
          <a:xfrm>
            <a:off x="271209" y="2448446"/>
            <a:ext cx="4710224" cy="4385816"/>
          </a:xfrm>
          <a:prstGeom prst="rect">
            <a:avLst/>
          </a:prstGeom>
        </p:spPr>
        <p:txBody>
          <a:bodyPr wrap="square">
            <a:spAutoFit/>
          </a:bodyPr>
          <a:lstStyle/>
          <a:p>
            <a:pPr marL="285750" lvl="0" indent="-285750" algn="just" defTabSz="711200">
              <a:lnSpc>
                <a:spcPct val="90000"/>
              </a:lnSpc>
              <a:spcBef>
                <a:spcPct val="0"/>
              </a:spcBef>
              <a:spcAft>
                <a:spcPct val="35000"/>
              </a:spcAft>
              <a:buClr>
                <a:srgbClr val="C00000"/>
              </a:buClr>
              <a:buFont typeface="Arial" panose="020B0604020202020204" pitchFamily="34" charset="0"/>
              <a:buChar char="•"/>
            </a:pPr>
            <a:r>
              <a:rPr lang="en-GB" sz="2000" b="0" dirty="0" smtClean="0">
                <a:solidFill>
                  <a:schemeClr val="tx2"/>
                </a:solidFill>
                <a:latin typeface="+mj-lt"/>
              </a:rPr>
              <a:t>Define a baseline</a:t>
            </a:r>
          </a:p>
          <a:p>
            <a:pPr marL="285750" lvl="0" indent="-285750" algn="just" defTabSz="711200">
              <a:lnSpc>
                <a:spcPct val="90000"/>
              </a:lnSpc>
              <a:spcBef>
                <a:spcPct val="0"/>
              </a:spcBef>
              <a:spcAft>
                <a:spcPct val="35000"/>
              </a:spcAft>
              <a:buClr>
                <a:srgbClr val="C00000"/>
              </a:buClr>
              <a:buFont typeface="Arial" panose="020B0604020202020204" pitchFamily="34" charset="0"/>
              <a:buChar char="•"/>
            </a:pPr>
            <a:r>
              <a:rPr lang="de-DE" sz="2000" b="0" dirty="0" smtClean="0">
                <a:solidFill>
                  <a:schemeClr val="tx2"/>
                </a:solidFill>
                <a:latin typeface="+mj-lt"/>
              </a:rPr>
              <a:t>Develop Marginal </a:t>
            </a:r>
            <a:r>
              <a:rPr lang="de-DE" sz="2000" b="0" dirty="0">
                <a:solidFill>
                  <a:schemeClr val="tx2"/>
                </a:solidFill>
                <a:latin typeface="+mj-lt"/>
              </a:rPr>
              <a:t>abatement costs curve </a:t>
            </a:r>
            <a:r>
              <a:rPr lang="de-DE" sz="2000" b="0" dirty="0" smtClean="0">
                <a:solidFill>
                  <a:schemeClr val="tx2"/>
                </a:solidFill>
                <a:latin typeface="+mj-lt"/>
              </a:rPr>
              <a:t>(MAC) </a:t>
            </a:r>
          </a:p>
          <a:p>
            <a:pPr marL="285750" lvl="0" indent="-285750" algn="just" defTabSz="711200">
              <a:lnSpc>
                <a:spcPct val="90000"/>
              </a:lnSpc>
              <a:spcBef>
                <a:spcPct val="0"/>
              </a:spcBef>
              <a:spcAft>
                <a:spcPct val="35000"/>
              </a:spcAft>
              <a:buClr>
                <a:srgbClr val="C00000"/>
              </a:buClr>
              <a:buFont typeface="Arial" panose="020B0604020202020204" pitchFamily="34" charset="0"/>
              <a:buChar char="•"/>
            </a:pPr>
            <a:r>
              <a:rPr lang="de-DE" sz="2000" b="0" dirty="0" smtClean="0">
                <a:solidFill>
                  <a:schemeClr val="tx2"/>
                </a:solidFill>
                <a:latin typeface="+mj-lt"/>
              </a:rPr>
              <a:t>Evaluate co-benefits</a:t>
            </a:r>
          </a:p>
          <a:p>
            <a:pPr marL="285750" lvl="0" indent="-285750" algn="just" defTabSz="711200">
              <a:lnSpc>
                <a:spcPct val="90000"/>
              </a:lnSpc>
              <a:spcAft>
                <a:spcPct val="35000"/>
              </a:spcAft>
              <a:buClr>
                <a:srgbClr val="C00000"/>
              </a:buClr>
              <a:buFont typeface="Arial" panose="020B0604020202020204" pitchFamily="34" charset="0"/>
              <a:buChar char="•"/>
            </a:pPr>
            <a:r>
              <a:rPr lang="en-US" sz="2000" b="0" dirty="0" smtClean="0">
                <a:solidFill>
                  <a:schemeClr val="tx2"/>
                </a:solidFill>
                <a:latin typeface="+mj-lt"/>
              </a:rPr>
              <a:t>Consider economic </a:t>
            </a:r>
            <a:r>
              <a:rPr lang="en-US" sz="2000" b="0" dirty="0">
                <a:solidFill>
                  <a:schemeClr val="tx2"/>
                </a:solidFill>
                <a:latin typeface="+mj-lt"/>
              </a:rPr>
              <a:t>incremental </a:t>
            </a:r>
            <a:r>
              <a:rPr lang="en-US" sz="2000" b="0" dirty="0" smtClean="0">
                <a:solidFill>
                  <a:schemeClr val="tx2"/>
                </a:solidFill>
                <a:latin typeface="+mj-lt"/>
              </a:rPr>
              <a:t>costs</a:t>
            </a:r>
          </a:p>
          <a:p>
            <a:pPr marL="285750" lvl="0" indent="-285750" algn="just" defTabSz="711200">
              <a:lnSpc>
                <a:spcPct val="90000"/>
              </a:lnSpc>
              <a:spcAft>
                <a:spcPct val="35000"/>
              </a:spcAft>
              <a:buClr>
                <a:srgbClr val="C00000"/>
              </a:buClr>
              <a:buFont typeface="Arial" panose="020B0604020202020204" pitchFamily="34" charset="0"/>
              <a:buChar char="•"/>
            </a:pPr>
            <a:r>
              <a:rPr lang="de-DE" sz="2000" b="0" dirty="0" smtClean="0">
                <a:solidFill>
                  <a:schemeClr val="tx2"/>
                </a:solidFill>
                <a:latin typeface="+mj-lt"/>
              </a:rPr>
              <a:t>Develop </a:t>
            </a:r>
            <a:r>
              <a:rPr lang="de-DE" sz="2000" b="0" dirty="0">
                <a:solidFill>
                  <a:schemeClr val="tx2"/>
                </a:solidFill>
                <a:latin typeface="+mj-lt"/>
              </a:rPr>
              <a:t>data management </a:t>
            </a:r>
            <a:r>
              <a:rPr lang="de-DE" sz="2000" b="0" dirty="0" smtClean="0">
                <a:solidFill>
                  <a:schemeClr val="tx2"/>
                </a:solidFill>
                <a:latin typeface="+mj-lt"/>
              </a:rPr>
              <a:t>systems</a:t>
            </a:r>
          </a:p>
          <a:p>
            <a:pPr marL="285750" lvl="0" indent="-285750" algn="just" defTabSz="711200">
              <a:lnSpc>
                <a:spcPct val="90000"/>
              </a:lnSpc>
              <a:spcAft>
                <a:spcPct val="35000"/>
              </a:spcAft>
              <a:buClr>
                <a:srgbClr val="C00000"/>
              </a:buClr>
              <a:buFont typeface="Arial" panose="020B0604020202020204" pitchFamily="34" charset="0"/>
              <a:buChar char="•"/>
            </a:pPr>
            <a:r>
              <a:rPr lang="de-DE" sz="2000" b="0" dirty="0" smtClean="0">
                <a:solidFill>
                  <a:schemeClr val="tx2"/>
                </a:solidFill>
                <a:latin typeface="+mj-lt"/>
              </a:rPr>
              <a:t>Designate </a:t>
            </a:r>
            <a:r>
              <a:rPr lang="de-DE" sz="2000" b="0" dirty="0">
                <a:solidFill>
                  <a:schemeClr val="tx2"/>
                </a:solidFill>
                <a:latin typeface="+mj-lt"/>
              </a:rPr>
              <a:t>a central organization </a:t>
            </a:r>
            <a:endParaRPr lang="de-DE" sz="2000" b="0" dirty="0" smtClean="0">
              <a:solidFill>
                <a:schemeClr val="tx2"/>
              </a:solidFill>
              <a:latin typeface="+mj-lt"/>
            </a:endParaRPr>
          </a:p>
          <a:p>
            <a:pPr marL="285750" lvl="0" indent="-285750" algn="just" defTabSz="711200">
              <a:lnSpc>
                <a:spcPct val="90000"/>
              </a:lnSpc>
              <a:spcAft>
                <a:spcPct val="35000"/>
              </a:spcAft>
              <a:buClr>
                <a:srgbClr val="C00000"/>
              </a:buClr>
              <a:buFont typeface="Arial" panose="020B0604020202020204" pitchFamily="34" charset="0"/>
              <a:buChar char="•"/>
            </a:pPr>
            <a:r>
              <a:rPr lang="de-DE" sz="2000" b="0" dirty="0" smtClean="0">
                <a:solidFill>
                  <a:schemeClr val="tx2"/>
                </a:solidFill>
                <a:latin typeface="+mj-lt"/>
              </a:rPr>
              <a:t>Define </a:t>
            </a:r>
            <a:r>
              <a:rPr lang="de-DE" sz="2000" b="0" dirty="0">
                <a:solidFill>
                  <a:schemeClr val="tx2"/>
                </a:solidFill>
                <a:latin typeface="+mj-lt"/>
              </a:rPr>
              <a:t>responsibilities </a:t>
            </a:r>
            <a:endParaRPr lang="de-DE" sz="2000" b="0" dirty="0" smtClean="0">
              <a:solidFill>
                <a:schemeClr val="tx2"/>
              </a:solidFill>
              <a:latin typeface="+mj-lt"/>
            </a:endParaRPr>
          </a:p>
          <a:p>
            <a:pPr marL="285750" lvl="0" indent="-285750" algn="just" defTabSz="711200">
              <a:lnSpc>
                <a:spcPct val="90000"/>
              </a:lnSpc>
              <a:spcAft>
                <a:spcPct val="35000"/>
              </a:spcAft>
              <a:buClr>
                <a:srgbClr val="C00000"/>
              </a:buClr>
              <a:buFont typeface="Arial" panose="020B0604020202020204" pitchFamily="34" charset="0"/>
              <a:buChar char="•"/>
            </a:pPr>
            <a:r>
              <a:rPr lang="de-DE" sz="2000" b="0" dirty="0" smtClean="0">
                <a:solidFill>
                  <a:schemeClr val="tx2"/>
                </a:solidFill>
                <a:latin typeface="+mj-lt"/>
              </a:rPr>
              <a:t>Conduct </a:t>
            </a:r>
            <a:r>
              <a:rPr lang="de-DE" sz="2000" b="0" dirty="0">
                <a:solidFill>
                  <a:schemeClr val="tx2"/>
                </a:solidFill>
                <a:latin typeface="+mj-lt"/>
              </a:rPr>
              <a:t>measurement on a regular </a:t>
            </a:r>
            <a:r>
              <a:rPr lang="de-DE" sz="2000" b="0" dirty="0" smtClean="0">
                <a:solidFill>
                  <a:schemeClr val="tx2"/>
                </a:solidFill>
                <a:latin typeface="+mj-lt"/>
              </a:rPr>
              <a:t>basis</a:t>
            </a:r>
            <a:endParaRPr lang="de-DE" sz="2000" b="0" dirty="0">
              <a:solidFill>
                <a:schemeClr val="tx2"/>
              </a:solidFill>
              <a:latin typeface="+mj-lt"/>
            </a:endParaRPr>
          </a:p>
          <a:p>
            <a:pPr marL="285750" lvl="0" indent="-285750" algn="just" defTabSz="711200">
              <a:lnSpc>
                <a:spcPct val="90000"/>
              </a:lnSpc>
              <a:spcAft>
                <a:spcPct val="35000"/>
              </a:spcAft>
              <a:buClr>
                <a:srgbClr val="C00000"/>
              </a:buClr>
              <a:buFont typeface="Arial" panose="020B0604020202020204" pitchFamily="34" charset="0"/>
              <a:buChar char="•"/>
            </a:pPr>
            <a:endParaRPr lang="en-GB" sz="2000" b="0" dirty="0" smtClean="0">
              <a:solidFill>
                <a:schemeClr val="tx2"/>
              </a:solidFill>
              <a:latin typeface="+mj-lt"/>
            </a:endParaRPr>
          </a:p>
          <a:p>
            <a:pPr lvl="0" algn="just" defTabSz="711200">
              <a:lnSpc>
                <a:spcPct val="90000"/>
              </a:lnSpc>
              <a:spcBef>
                <a:spcPct val="0"/>
              </a:spcBef>
              <a:spcAft>
                <a:spcPct val="35000"/>
              </a:spcAft>
            </a:pPr>
            <a:endParaRPr lang="de-DE" sz="2000" dirty="0">
              <a:solidFill>
                <a:schemeClr val="tx2"/>
              </a:solidFill>
              <a:latin typeface="+mj-lt"/>
            </a:endParaRPr>
          </a:p>
        </p:txBody>
      </p:sp>
      <p:sp>
        <p:nvSpPr>
          <p:cNvPr id="19" name="Rechteck 11"/>
          <p:cNvSpPr/>
          <p:nvPr/>
        </p:nvSpPr>
        <p:spPr>
          <a:xfrm>
            <a:off x="4940489" y="2292894"/>
            <a:ext cx="4107975" cy="4030334"/>
          </a:xfrm>
          <a:prstGeom prst="rect">
            <a:avLst/>
          </a:prstGeom>
        </p:spPr>
        <p:txBody>
          <a:bodyPr wrap="square">
            <a:spAutoFit/>
          </a:bodyPr>
          <a:lstStyle/>
          <a:p>
            <a:pPr marL="285750" lvl="0" indent="-285750" algn="just" defTabSz="711200">
              <a:lnSpc>
                <a:spcPct val="90000"/>
              </a:lnSpc>
              <a:spcAft>
                <a:spcPct val="35000"/>
              </a:spcAft>
              <a:buClr>
                <a:srgbClr val="C00000"/>
              </a:buClr>
              <a:buFont typeface="Wingdings" panose="05000000000000000000" pitchFamily="2" charset="2"/>
              <a:buChar char="Ø"/>
            </a:pPr>
            <a:r>
              <a:rPr lang="en-GB" sz="1400" b="0" i="1" dirty="0" smtClean="0">
                <a:solidFill>
                  <a:schemeClr val="tx2">
                    <a:lumMod val="75000"/>
                  </a:schemeClr>
                </a:solidFill>
                <a:latin typeface="+mj-lt"/>
              </a:rPr>
              <a:t>Emissions </a:t>
            </a:r>
            <a:r>
              <a:rPr lang="en-GB" sz="1400" b="0" i="1" dirty="0">
                <a:solidFill>
                  <a:schemeClr val="tx2">
                    <a:lumMod val="75000"/>
                  </a:schemeClr>
                </a:solidFill>
                <a:latin typeface="+mj-lt"/>
              </a:rPr>
              <a:t>projections scenario with and without the NAMA</a:t>
            </a:r>
          </a:p>
          <a:p>
            <a:pPr marL="285750" indent="-285750" algn="just" defTabSz="711200">
              <a:lnSpc>
                <a:spcPct val="90000"/>
              </a:lnSpc>
              <a:spcAft>
                <a:spcPct val="35000"/>
              </a:spcAft>
              <a:buClr>
                <a:srgbClr val="C00000"/>
              </a:buClr>
              <a:buFont typeface="Wingdings" panose="05000000000000000000" pitchFamily="2" charset="2"/>
              <a:buChar char="Ø"/>
            </a:pPr>
            <a:r>
              <a:rPr lang="de-DE" sz="1400" b="0" i="1" dirty="0" smtClean="0">
                <a:solidFill>
                  <a:schemeClr val="tx2">
                    <a:lumMod val="75000"/>
                  </a:schemeClr>
                </a:solidFill>
                <a:latin typeface="+mj-lt"/>
              </a:rPr>
              <a:t>Calculate and compare mitigation costs. </a:t>
            </a:r>
          </a:p>
          <a:p>
            <a:pPr marL="285750" lvl="0" indent="-285750" algn="just" defTabSz="711200">
              <a:lnSpc>
                <a:spcPct val="90000"/>
              </a:lnSpc>
              <a:spcAft>
                <a:spcPct val="35000"/>
              </a:spcAft>
              <a:buClr>
                <a:srgbClr val="C00000"/>
              </a:buClr>
              <a:buFont typeface="Wingdings" panose="05000000000000000000" pitchFamily="2" charset="2"/>
              <a:buChar char="Ø"/>
            </a:pPr>
            <a:endParaRPr lang="en-US" sz="1400" b="0" i="1" dirty="0" smtClean="0">
              <a:solidFill>
                <a:schemeClr val="tx2">
                  <a:lumMod val="75000"/>
                </a:schemeClr>
              </a:solidFill>
              <a:latin typeface="+mj-lt"/>
            </a:endParaRPr>
          </a:p>
          <a:p>
            <a:pPr marL="285750" lvl="0" indent="-285750" algn="just" defTabSz="711200">
              <a:lnSpc>
                <a:spcPct val="90000"/>
              </a:lnSpc>
              <a:spcAft>
                <a:spcPct val="35000"/>
              </a:spcAft>
              <a:buClr>
                <a:srgbClr val="C00000"/>
              </a:buClr>
              <a:buFont typeface="Wingdings" panose="05000000000000000000" pitchFamily="2" charset="2"/>
              <a:buChar char="Ø"/>
            </a:pPr>
            <a:r>
              <a:rPr lang="en-US" sz="1400" b="0" i="1" dirty="0" smtClean="0">
                <a:solidFill>
                  <a:schemeClr val="tx2">
                    <a:lumMod val="75000"/>
                  </a:schemeClr>
                </a:solidFill>
                <a:latin typeface="+mj-lt"/>
              </a:rPr>
              <a:t>Indicators </a:t>
            </a:r>
            <a:r>
              <a:rPr lang="en-US" sz="1400" b="0" i="1" dirty="0">
                <a:solidFill>
                  <a:schemeClr val="tx2">
                    <a:lumMod val="75000"/>
                  </a:schemeClr>
                </a:solidFill>
                <a:latin typeface="+mj-lt"/>
              </a:rPr>
              <a:t>to track progress on: t</a:t>
            </a:r>
            <a:r>
              <a:rPr lang="en-US" sz="1400" b="0" i="1" dirty="0" smtClean="0">
                <a:solidFill>
                  <a:schemeClr val="tx2">
                    <a:lumMod val="75000"/>
                  </a:schemeClr>
                </a:solidFill>
                <a:latin typeface="+mj-lt"/>
              </a:rPr>
              <a:t>he </a:t>
            </a:r>
            <a:r>
              <a:rPr lang="en-US" sz="1400" b="0" i="1" dirty="0">
                <a:solidFill>
                  <a:schemeClr val="tx2">
                    <a:lumMod val="75000"/>
                  </a:schemeClr>
                </a:solidFill>
                <a:latin typeface="+mj-lt"/>
              </a:rPr>
              <a:t>achievement of NAMA’s </a:t>
            </a:r>
            <a:r>
              <a:rPr lang="en-US" sz="1400" b="0" i="1" dirty="0" smtClean="0">
                <a:solidFill>
                  <a:schemeClr val="tx2">
                    <a:lumMod val="75000"/>
                  </a:schemeClr>
                </a:solidFill>
                <a:latin typeface="+mj-lt"/>
              </a:rPr>
              <a:t>and </a:t>
            </a:r>
            <a:r>
              <a:rPr lang="en-US" sz="1400" b="0" i="1" dirty="0">
                <a:solidFill>
                  <a:schemeClr val="tx2">
                    <a:lumMod val="75000"/>
                  </a:schemeClr>
                </a:solidFill>
                <a:latin typeface="+mj-lt"/>
              </a:rPr>
              <a:t>sustainable development </a:t>
            </a:r>
            <a:r>
              <a:rPr lang="en-US" sz="1400" b="0" i="1" dirty="0" smtClean="0">
                <a:solidFill>
                  <a:schemeClr val="tx2">
                    <a:lumMod val="75000"/>
                  </a:schemeClr>
                </a:solidFill>
                <a:latin typeface="+mj-lt"/>
              </a:rPr>
              <a:t>goals</a:t>
            </a:r>
            <a:endParaRPr lang="en-US" sz="1400" b="0" i="1" dirty="0">
              <a:solidFill>
                <a:schemeClr val="tx2">
                  <a:lumMod val="75000"/>
                </a:schemeClr>
              </a:solidFill>
              <a:latin typeface="+mj-lt"/>
            </a:endParaRPr>
          </a:p>
          <a:p>
            <a:pPr marL="285750" lvl="0" indent="-285750" algn="just" defTabSz="711200">
              <a:lnSpc>
                <a:spcPct val="90000"/>
              </a:lnSpc>
              <a:spcAft>
                <a:spcPct val="35000"/>
              </a:spcAft>
              <a:buClr>
                <a:srgbClr val="C00000"/>
              </a:buClr>
              <a:buFont typeface="Wingdings" panose="05000000000000000000" pitchFamily="2" charset="2"/>
              <a:buChar char="Ø"/>
            </a:pPr>
            <a:endParaRPr lang="de-DE" sz="1600" b="0" i="1" dirty="0" smtClean="0">
              <a:solidFill>
                <a:schemeClr val="tx2">
                  <a:lumMod val="75000"/>
                </a:schemeClr>
              </a:solidFill>
              <a:latin typeface="+mj-lt"/>
            </a:endParaRPr>
          </a:p>
          <a:p>
            <a:pPr marL="285750" lvl="0" indent="-285750" algn="just" defTabSz="711200">
              <a:lnSpc>
                <a:spcPct val="90000"/>
              </a:lnSpc>
              <a:spcAft>
                <a:spcPct val="35000"/>
              </a:spcAft>
              <a:buClr>
                <a:srgbClr val="C00000"/>
              </a:buClr>
              <a:buFont typeface="Wingdings" panose="05000000000000000000" pitchFamily="2" charset="2"/>
              <a:buChar char="Ø"/>
            </a:pPr>
            <a:r>
              <a:rPr lang="de-DE" sz="1400" b="0" i="1" dirty="0" smtClean="0">
                <a:solidFill>
                  <a:schemeClr val="tx2">
                    <a:lumMod val="75000"/>
                  </a:schemeClr>
                </a:solidFill>
                <a:latin typeface="+mj-lt"/>
              </a:rPr>
              <a:t>Transparent, </a:t>
            </a:r>
            <a:r>
              <a:rPr lang="de-DE" sz="1400" b="0" i="1" dirty="0">
                <a:solidFill>
                  <a:schemeClr val="tx2">
                    <a:lumMod val="75000"/>
                  </a:schemeClr>
                </a:solidFill>
                <a:latin typeface="+mj-lt"/>
              </a:rPr>
              <a:t>use harmonized methodologies and deliver data in a timely manner. </a:t>
            </a:r>
            <a:endParaRPr lang="de-DE" sz="1400" b="0" i="1" dirty="0" smtClean="0">
              <a:solidFill>
                <a:schemeClr val="tx2">
                  <a:lumMod val="75000"/>
                </a:schemeClr>
              </a:solidFill>
              <a:latin typeface="+mj-lt"/>
            </a:endParaRPr>
          </a:p>
          <a:p>
            <a:pPr marL="285750" indent="-285750" algn="just" defTabSz="711200">
              <a:lnSpc>
                <a:spcPct val="90000"/>
              </a:lnSpc>
              <a:spcAft>
                <a:spcPct val="35000"/>
              </a:spcAft>
              <a:buClr>
                <a:srgbClr val="C00000"/>
              </a:buClr>
              <a:buFont typeface="Wingdings" panose="05000000000000000000" pitchFamily="2" charset="2"/>
              <a:buChar char="Ø"/>
            </a:pPr>
            <a:r>
              <a:rPr lang="de-DE" sz="1400" b="0" i="1" dirty="0">
                <a:solidFill>
                  <a:schemeClr val="tx2">
                    <a:lumMod val="75000"/>
                  </a:schemeClr>
                </a:solidFill>
                <a:latin typeface="+mj-lt"/>
              </a:rPr>
              <a:t>R</a:t>
            </a:r>
            <a:r>
              <a:rPr lang="de-DE" sz="1400" b="0" i="1" dirty="0" smtClean="0">
                <a:solidFill>
                  <a:schemeClr val="tx2">
                    <a:lumMod val="75000"/>
                  </a:schemeClr>
                </a:solidFill>
                <a:latin typeface="+mj-lt"/>
              </a:rPr>
              <a:t>esponsible </a:t>
            </a:r>
            <a:r>
              <a:rPr lang="de-DE" sz="1400" b="0" i="1" dirty="0">
                <a:solidFill>
                  <a:schemeClr val="tx2">
                    <a:lumMod val="75000"/>
                  </a:schemeClr>
                </a:solidFill>
                <a:latin typeface="+mj-lt"/>
              </a:rPr>
              <a:t>for compiling and evaluating information</a:t>
            </a:r>
          </a:p>
          <a:p>
            <a:pPr marL="285750" indent="-285750" algn="just" defTabSz="711200">
              <a:lnSpc>
                <a:spcPct val="90000"/>
              </a:lnSpc>
              <a:spcAft>
                <a:spcPct val="35000"/>
              </a:spcAft>
              <a:buClr>
                <a:srgbClr val="C00000"/>
              </a:buClr>
              <a:buFont typeface="Wingdings" panose="05000000000000000000" pitchFamily="2" charset="2"/>
              <a:buChar char="Ø"/>
            </a:pPr>
            <a:r>
              <a:rPr lang="de-DE" sz="1400" b="0" i="1" dirty="0">
                <a:solidFill>
                  <a:schemeClr val="tx2">
                    <a:lumMod val="75000"/>
                  </a:schemeClr>
                </a:solidFill>
                <a:latin typeface="+mj-lt"/>
              </a:rPr>
              <a:t>S</a:t>
            </a:r>
            <a:r>
              <a:rPr lang="de-DE" sz="1400" b="0" i="1" dirty="0" smtClean="0">
                <a:solidFill>
                  <a:schemeClr val="tx2">
                    <a:lumMod val="75000"/>
                  </a:schemeClr>
                </a:solidFill>
                <a:latin typeface="+mj-lt"/>
              </a:rPr>
              <a:t>ectoral </a:t>
            </a:r>
            <a:r>
              <a:rPr lang="de-DE" sz="1400" b="0" i="1" dirty="0">
                <a:solidFill>
                  <a:schemeClr val="tx2">
                    <a:lumMod val="75000"/>
                  </a:schemeClr>
                </a:solidFill>
                <a:latin typeface="+mj-lt"/>
              </a:rPr>
              <a:t>organizations, municipalities, companies and other stakeholders.</a:t>
            </a:r>
          </a:p>
          <a:p>
            <a:pPr marL="285750" indent="-285750" algn="just" defTabSz="711200">
              <a:lnSpc>
                <a:spcPct val="90000"/>
              </a:lnSpc>
              <a:spcAft>
                <a:spcPct val="35000"/>
              </a:spcAft>
              <a:buClr>
                <a:srgbClr val="C00000"/>
              </a:buClr>
              <a:buFont typeface="Wingdings" panose="05000000000000000000" pitchFamily="2" charset="2"/>
              <a:buChar char="Ø"/>
            </a:pPr>
            <a:r>
              <a:rPr lang="de-DE" sz="1400" b="0" i="1" dirty="0" smtClean="0">
                <a:solidFill>
                  <a:schemeClr val="tx2">
                    <a:lumMod val="75000"/>
                  </a:schemeClr>
                </a:solidFill>
                <a:latin typeface="+mj-lt"/>
              </a:rPr>
              <a:t>National </a:t>
            </a:r>
            <a:r>
              <a:rPr lang="de-DE" sz="1400" b="0" i="1" dirty="0">
                <a:solidFill>
                  <a:schemeClr val="tx2">
                    <a:lumMod val="75000"/>
                  </a:schemeClr>
                </a:solidFill>
                <a:latin typeface="+mj-lt"/>
              </a:rPr>
              <a:t>inventory system, every two years for BURs, and upon agreement in the case of bilateral arrangements</a:t>
            </a:r>
            <a:r>
              <a:rPr lang="de-DE" sz="1400" b="0" i="1" dirty="0" smtClean="0">
                <a:solidFill>
                  <a:schemeClr val="tx2">
                    <a:lumMod val="75000"/>
                  </a:schemeClr>
                </a:solidFill>
                <a:latin typeface="+mj-lt"/>
              </a:rPr>
              <a:t>.</a:t>
            </a:r>
            <a:endParaRPr lang="de-DE" sz="1400" i="1" dirty="0">
              <a:solidFill>
                <a:schemeClr val="tx2">
                  <a:lumMod val="75000"/>
                </a:schemeClr>
              </a:solidFill>
              <a:latin typeface="+mj-lt"/>
            </a:endParaRPr>
          </a:p>
        </p:txBody>
      </p:sp>
    </p:spTree>
    <p:extLst>
      <p:ext uri="{BB962C8B-B14F-4D97-AF65-F5344CB8AC3E}">
        <p14:creationId xmlns:p14="http://schemas.microsoft.com/office/powerpoint/2010/main" val="21915598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b="1" dirty="0">
                <a:solidFill>
                  <a:srgbClr val="C00000"/>
                </a:solidFill>
              </a:rPr>
              <a:t>Overview of Measurement</a:t>
            </a:r>
            <a:r>
              <a:rPr lang="en-GB" b="1" dirty="0" smtClean="0">
                <a:solidFill>
                  <a:srgbClr val="C00000"/>
                </a:solidFill>
              </a:rPr>
              <a:t>:  </a:t>
            </a:r>
            <a:r>
              <a:rPr lang="en-GB" sz="2000" b="1" dirty="0">
                <a:solidFill>
                  <a:srgbClr val="C00000"/>
                </a:solidFill>
              </a:rPr>
              <a:t>What, Who, How and When? </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098" y="1921532"/>
            <a:ext cx="8694573" cy="44930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8753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p:cNvSpPr/>
          <p:nvPr/>
        </p:nvSpPr>
        <p:spPr bwMode="auto">
          <a:xfrm rot="277146">
            <a:off x="4876973" y="2894102"/>
            <a:ext cx="4365452" cy="3688171"/>
          </a:xfrm>
          <a:prstGeom prst="ellipse">
            <a:avLst/>
          </a:prstGeom>
          <a:solidFill>
            <a:srgbClr val="92D050"/>
          </a:solidFill>
          <a:ln w="9525" cap="flat" cmpd="sng" algn="ctr">
            <a:solidFill>
              <a:schemeClr val="tx1"/>
            </a:solidFill>
            <a:prstDash val="solid"/>
            <a:round/>
            <a:headEnd type="none" w="med" len="med"/>
            <a:tailEnd type="none" w="med" len="med"/>
          </a:ln>
          <a:effectLst>
            <a:softEdge rad="127000"/>
          </a:effectLst>
        </p:spPr>
        <p:txBody>
          <a:bodyPr/>
          <a:lstStyle/>
          <a:p>
            <a:pPr>
              <a:defRPr/>
            </a:pPr>
            <a:endParaRPr lang="es-MX" dirty="0">
              <a:cs typeface="Arial" charset="0"/>
            </a:endParaRPr>
          </a:p>
        </p:txBody>
      </p:sp>
      <p:sp>
        <p:nvSpPr>
          <p:cNvPr id="5" name="Ellipse 4"/>
          <p:cNvSpPr/>
          <p:nvPr/>
        </p:nvSpPr>
        <p:spPr bwMode="auto">
          <a:xfrm rot="21261400">
            <a:off x="4585624" y="1654800"/>
            <a:ext cx="3778203" cy="1737873"/>
          </a:xfrm>
          <a:prstGeom prst="ellipse">
            <a:avLst/>
          </a:prstGeom>
          <a:solidFill>
            <a:srgbClr val="00B0F0"/>
          </a:solidFill>
          <a:ln w="9525" cap="flat" cmpd="sng" algn="ctr">
            <a:solidFill>
              <a:schemeClr val="tx1"/>
            </a:solidFill>
            <a:prstDash val="solid"/>
            <a:round/>
            <a:headEnd type="none" w="med" len="med"/>
            <a:tailEnd type="none" w="med" len="med"/>
          </a:ln>
          <a:effectLst>
            <a:softEdge rad="127000"/>
          </a:effectLst>
        </p:spPr>
        <p:txBody>
          <a:bodyPr/>
          <a:lstStyle/>
          <a:p>
            <a:pPr>
              <a:defRPr/>
            </a:pPr>
            <a:endParaRPr lang="es-MX" dirty="0">
              <a:cs typeface="Arial" charset="0"/>
            </a:endParaRPr>
          </a:p>
        </p:txBody>
      </p:sp>
      <p:sp>
        <p:nvSpPr>
          <p:cNvPr id="6" name="Ellipse 5"/>
          <p:cNvSpPr/>
          <p:nvPr/>
        </p:nvSpPr>
        <p:spPr bwMode="auto">
          <a:xfrm rot="323274">
            <a:off x="1729853" y="1411478"/>
            <a:ext cx="3260265" cy="1739161"/>
          </a:xfrm>
          <a:prstGeom prst="ellipse">
            <a:avLst/>
          </a:prstGeom>
          <a:solidFill>
            <a:srgbClr val="C00000"/>
          </a:solidFill>
          <a:ln w="9525" cap="flat" cmpd="sng" algn="ctr">
            <a:solidFill>
              <a:schemeClr val="tx1">
                <a:alpha val="31000"/>
              </a:schemeClr>
            </a:solidFill>
            <a:prstDash val="solid"/>
            <a:round/>
            <a:headEnd type="none" w="med" len="med"/>
            <a:tailEnd type="none" w="med" len="med"/>
          </a:ln>
          <a:effectLst>
            <a:softEdge rad="127000"/>
          </a:effectLst>
        </p:spPr>
        <p:txBody>
          <a:bodyPr/>
          <a:lstStyle/>
          <a:p>
            <a:pPr>
              <a:defRPr/>
            </a:pPr>
            <a:endParaRPr lang="es-MX" dirty="0">
              <a:cs typeface="Arial" charset="0"/>
            </a:endParaRPr>
          </a:p>
        </p:txBody>
      </p:sp>
      <p:sp>
        <p:nvSpPr>
          <p:cNvPr id="7" name="Ellipse 6"/>
          <p:cNvSpPr/>
          <p:nvPr/>
        </p:nvSpPr>
        <p:spPr bwMode="auto">
          <a:xfrm rot="21069200">
            <a:off x="1244899" y="2823254"/>
            <a:ext cx="4044920" cy="3126197"/>
          </a:xfrm>
          <a:prstGeom prst="ellipse">
            <a:avLst/>
          </a:prstGeom>
          <a:solidFill>
            <a:srgbClr val="F86308"/>
          </a:solidFill>
          <a:ln w="9525" cap="flat" cmpd="sng" algn="ctr">
            <a:solidFill>
              <a:schemeClr val="tx1"/>
            </a:solidFill>
            <a:prstDash val="solid"/>
            <a:round/>
            <a:headEnd type="none" w="med" len="med"/>
            <a:tailEnd type="none" w="med" len="med"/>
          </a:ln>
          <a:effectLst>
            <a:softEdge rad="127000"/>
          </a:effectLst>
        </p:spPr>
        <p:txBody>
          <a:bodyPr/>
          <a:lstStyle/>
          <a:p>
            <a:pPr>
              <a:defRPr/>
            </a:pPr>
            <a:endParaRPr lang="es-MX" dirty="0">
              <a:cs typeface="Arial" charset="0"/>
            </a:endParaRPr>
          </a:p>
        </p:txBody>
      </p:sp>
      <p:sp>
        <p:nvSpPr>
          <p:cNvPr id="10" name="Rectangle 4"/>
          <p:cNvSpPr>
            <a:spLocks noChangeArrowheads="1"/>
          </p:cNvSpPr>
          <p:nvPr/>
        </p:nvSpPr>
        <p:spPr bwMode="auto">
          <a:xfrm rot="5400000">
            <a:off x="6202846" y="3437393"/>
            <a:ext cx="646331" cy="1753983"/>
          </a:xfrm>
          <a:prstGeom prst="rect">
            <a:avLst/>
          </a:prstGeom>
          <a:noFill/>
          <a:ln w="9525" algn="ctr">
            <a:noFill/>
            <a:miter lim="800000"/>
            <a:headEnd/>
            <a:tailEnd/>
          </a:ln>
        </p:spPr>
        <p:txBody>
          <a:bodyPr vert="vert270" tIns="46800">
            <a:spAutoFit/>
          </a:bodyPr>
          <a:lstStyle/>
          <a:p>
            <a:pPr algn="ctr" eaLnBrk="1" hangingPunct="1">
              <a:defRPr/>
            </a:pPr>
            <a:r>
              <a:rPr lang="de-DE" sz="1000" dirty="0">
                <a:solidFill>
                  <a:srgbClr val="FFFFFF"/>
                </a:solidFill>
                <a:cs typeface="Arial" charset="0"/>
              </a:rPr>
              <a:t>Conservación de la Biodiversidad en la Sierra Madre Oriental</a:t>
            </a:r>
          </a:p>
        </p:txBody>
      </p:sp>
      <p:sp>
        <p:nvSpPr>
          <p:cNvPr id="11" name="Rectangle 4"/>
          <p:cNvSpPr>
            <a:spLocks noChangeArrowheads="1"/>
          </p:cNvSpPr>
          <p:nvPr/>
        </p:nvSpPr>
        <p:spPr bwMode="auto">
          <a:xfrm rot="5400000">
            <a:off x="6249196" y="3843107"/>
            <a:ext cx="646331" cy="2088183"/>
          </a:xfrm>
          <a:prstGeom prst="rect">
            <a:avLst/>
          </a:prstGeom>
          <a:noFill/>
          <a:ln w="9525" algn="ctr">
            <a:noFill/>
            <a:miter lim="800000"/>
            <a:headEnd/>
            <a:tailEnd/>
          </a:ln>
        </p:spPr>
        <p:txBody>
          <a:bodyPr vert="vert270" tIns="46800">
            <a:spAutoFit/>
          </a:bodyPr>
          <a:lstStyle/>
          <a:p>
            <a:pPr algn="ctr" eaLnBrk="1" hangingPunct="1">
              <a:defRPr/>
            </a:pPr>
            <a:r>
              <a:rPr lang="de-DE" sz="1000" dirty="0">
                <a:solidFill>
                  <a:srgbClr val="FFFFFF"/>
                </a:solidFill>
                <a:cs typeface="Arial" charset="0"/>
              </a:rPr>
              <a:t>Reparto Justo de Beneficios del Uso Sustentable de la Biodiversidad (ABS</a:t>
            </a:r>
            <a:r>
              <a:rPr lang="de-DE" sz="900" dirty="0">
                <a:solidFill>
                  <a:srgbClr val="FFFFFF"/>
                </a:solidFill>
                <a:cs typeface="Arial" charset="0"/>
              </a:rPr>
              <a:t>)</a:t>
            </a:r>
          </a:p>
        </p:txBody>
      </p:sp>
      <p:sp>
        <p:nvSpPr>
          <p:cNvPr id="12" name="Rectangle 4"/>
          <p:cNvSpPr>
            <a:spLocks noChangeArrowheads="1"/>
          </p:cNvSpPr>
          <p:nvPr/>
        </p:nvSpPr>
        <p:spPr bwMode="auto">
          <a:xfrm rot="5400000">
            <a:off x="2923785" y="3663640"/>
            <a:ext cx="492443" cy="2088183"/>
          </a:xfrm>
          <a:prstGeom prst="rect">
            <a:avLst/>
          </a:prstGeom>
          <a:noFill/>
          <a:ln w="9525" algn="ctr">
            <a:noFill/>
            <a:miter lim="800000"/>
            <a:headEnd/>
            <a:tailEnd/>
          </a:ln>
        </p:spPr>
        <p:txBody>
          <a:bodyPr vert="vert270" tIns="46800">
            <a:spAutoFit/>
          </a:bodyPr>
          <a:lstStyle/>
          <a:p>
            <a:pPr algn="ctr" eaLnBrk="1" hangingPunct="1">
              <a:defRPr/>
            </a:pPr>
            <a:r>
              <a:rPr lang="de-DE" sz="1000" dirty="0">
                <a:solidFill>
                  <a:srgbClr val="FFFFFF"/>
                </a:solidFill>
                <a:cs typeface="Arial" charset="0"/>
              </a:rPr>
              <a:t>Cambio Climático y Gestión de ANP (en la Sierra Madre Oriental)</a:t>
            </a:r>
          </a:p>
        </p:txBody>
      </p:sp>
      <p:sp>
        <p:nvSpPr>
          <p:cNvPr id="13" name="Rectangle 4"/>
          <p:cNvSpPr>
            <a:spLocks noChangeArrowheads="1"/>
          </p:cNvSpPr>
          <p:nvPr/>
        </p:nvSpPr>
        <p:spPr bwMode="auto">
          <a:xfrm rot="5400000">
            <a:off x="6358893" y="2887153"/>
            <a:ext cx="646331" cy="1696286"/>
          </a:xfrm>
          <a:prstGeom prst="rect">
            <a:avLst/>
          </a:prstGeom>
          <a:noFill/>
          <a:ln w="9525" algn="ctr">
            <a:noFill/>
            <a:miter lim="800000"/>
            <a:headEnd/>
            <a:tailEnd/>
          </a:ln>
        </p:spPr>
        <p:txBody>
          <a:bodyPr vert="vert270" wrap="square" tIns="46800">
            <a:spAutoFit/>
          </a:bodyPr>
          <a:lstStyle/>
          <a:p>
            <a:pPr algn="ctr" eaLnBrk="1" hangingPunct="1">
              <a:defRPr/>
            </a:pPr>
            <a:r>
              <a:rPr lang="de-DE" sz="1000" dirty="0">
                <a:solidFill>
                  <a:srgbClr val="FFFFFF"/>
                </a:solidFill>
                <a:cs typeface="Arial" charset="0"/>
              </a:rPr>
              <a:t>Conservación de la Biodiversidad en el Golfo de California</a:t>
            </a:r>
          </a:p>
        </p:txBody>
      </p:sp>
      <p:sp>
        <p:nvSpPr>
          <p:cNvPr id="20" name="Rectangle 4"/>
          <p:cNvSpPr>
            <a:spLocks noChangeArrowheads="1"/>
          </p:cNvSpPr>
          <p:nvPr/>
        </p:nvSpPr>
        <p:spPr bwMode="auto">
          <a:xfrm rot="5400000">
            <a:off x="2866707" y="2363000"/>
            <a:ext cx="492443" cy="2088183"/>
          </a:xfrm>
          <a:prstGeom prst="rect">
            <a:avLst/>
          </a:prstGeom>
          <a:noFill/>
          <a:ln w="9525" algn="ctr">
            <a:noFill/>
            <a:miter lim="800000"/>
            <a:headEnd/>
            <a:tailEnd/>
          </a:ln>
        </p:spPr>
        <p:txBody>
          <a:bodyPr vert="vert270" tIns="46800">
            <a:spAutoFit/>
          </a:bodyPr>
          <a:lstStyle/>
          <a:p>
            <a:pPr algn="ctr">
              <a:defRPr/>
            </a:pPr>
            <a:r>
              <a:rPr lang="de-DE" sz="1000" dirty="0">
                <a:solidFill>
                  <a:srgbClr val="FFFFFF"/>
                </a:solidFill>
                <a:cs typeface="Arial" charset="0"/>
              </a:rPr>
              <a:t>Alianza Mexicana Alemana de</a:t>
            </a:r>
            <a:br>
              <a:rPr lang="de-DE" sz="1000" dirty="0">
                <a:solidFill>
                  <a:srgbClr val="FFFFFF"/>
                </a:solidFill>
                <a:cs typeface="Arial" charset="0"/>
              </a:rPr>
            </a:br>
            <a:r>
              <a:rPr lang="de-DE" sz="1000" dirty="0">
                <a:solidFill>
                  <a:srgbClr val="FFFFFF"/>
                </a:solidFill>
                <a:cs typeface="Arial" charset="0"/>
              </a:rPr>
              <a:t>Cambio Climático</a:t>
            </a:r>
          </a:p>
        </p:txBody>
      </p:sp>
      <p:sp>
        <p:nvSpPr>
          <p:cNvPr id="21" name="Rectangle 4"/>
          <p:cNvSpPr>
            <a:spLocks noChangeArrowheads="1"/>
          </p:cNvSpPr>
          <p:nvPr/>
        </p:nvSpPr>
        <p:spPr bwMode="auto">
          <a:xfrm rot="5400000">
            <a:off x="6382753" y="2022079"/>
            <a:ext cx="800219" cy="1408595"/>
          </a:xfrm>
          <a:prstGeom prst="rect">
            <a:avLst/>
          </a:prstGeom>
          <a:noFill/>
          <a:ln w="9525" algn="ctr">
            <a:noFill/>
            <a:miter lim="800000"/>
            <a:headEnd/>
            <a:tailEnd/>
          </a:ln>
        </p:spPr>
        <p:txBody>
          <a:bodyPr vert="vert270" tIns="46800">
            <a:spAutoFit/>
          </a:bodyPr>
          <a:lstStyle/>
          <a:p>
            <a:pPr algn="ctr" eaLnBrk="1" hangingPunct="1">
              <a:defRPr/>
            </a:pPr>
            <a:r>
              <a:rPr lang="de-DE" sz="1000" dirty="0">
                <a:solidFill>
                  <a:srgbClr val="FFFFFF"/>
                </a:solidFill>
                <a:cs typeface="Arial" charset="0"/>
              </a:rPr>
              <a:t>Uso eficiente de recursos y energía</a:t>
            </a:r>
            <a:br>
              <a:rPr lang="de-DE" sz="1000" dirty="0">
                <a:solidFill>
                  <a:srgbClr val="FFFFFF"/>
                </a:solidFill>
                <a:cs typeface="Arial" charset="0"/>
              </a:rPr>
            </a:br>
            <a:r>
              <a:rPr lang="de-DE" sz="1000" dirty="0">
                <a:solidFill>
                  <a:srgbClr val="FFFFFF"/>
                </a:solidFill>
                <a:cs typeface="Arial" charset="0"/>
              </a:rPr>
              <a:t>para la mitigación del CC en PyMEs</a:t>
            </a:r>
          </a:p>
        </p:txBody>
      </p:sp>
      <p:sp>
        <p:nvSpPr>
          <p:cNvPr id="22" name="Rectangle 4"/>
          <p:cNvSpPr>
            <a:spLocks noChangeArrowheads="1"/>
          </p:cNvSpPr>
          <p:nvPr/>
        </p:nvSpPr>
        <p:spPr bwMode="auto">
          <a:xfrm rot="5400000">
            <a:off x="2991163" y="3194352"/>
            <a:ext cx="338554" cy="2088183"/>
          </a:xfrm>
          <a:prstGeom prst="rect">
            <a:avLst/>
          </a:prstGeom>
          <a:noFill/>
          <a:ln w="9525" algn="ctr">
            <a:noFill/>
            <a:miter lim="800000"/>
            <a:headEnd/>
            <a:tailEnd/>
          </a:ln>
        </p:spPr>
        <p:txBody>
          <a:bodyPr vert="vert270" tIns="46800">
            <a:spAutoFit/>
          </a:bodyPr>
          <a:lstStyle/>
          <a:p>
            <a:pPr algn="ctr" eaLnBrk="1" hangingPunct="1">
              <a:defRPr/>
            </a:pPr>
            <a:r>
              <a:rPr lang="de-DE" sz="1000" dirty="0">
                <a:solidFill>
                  <a:srgbClr val="FFFFFF"/>
                </a:solidFill>
                <a:cs typeface="Arial" charset="0"/>
              </a:rPr>
              <a:t>Desarrollo de NAMA</a:t>
            </a:r>
          </a:p>
        </p:txBody>
      </p:sp>
      <p:sp>
        <p:nvSpPr>
          <p:cNvPr id="32" name="Rectangle 4"/>
          <p:cNvSpPr>
            <a:spLocks noChangeArrowheads="1"/>
          </p:cNvSpPr>
          <p:nvPr/>
        </p:nvSpPr>
        <p:spPr bwMode="auto">
          <a:xfrm rot="5400000" flipV="1">
            <a:off x="3121661" y="843756"/>
            <a:ext cx="492443" cy="2087563"/>
          </a:xfrm>
          <a:prstGeom prst="rect">
            <a:avLst/>
          </a:prstGeom>
          <a:noFill/>
          <a:ln w="9525" algn="ctr">
            <a:noFill/>
            <a:miter lim="800000"/>
            <a:headEnd/>
            <a:tailEnd/>
          </a:ln>
        </p:spPr>
        <p:txBody>
          <a:bodyPr vert="vert" tIns="46800">
            <a:spAutoFit/>
          </a:bodyPr>
          <a:lstStyle/>
          <a:p>
            <a:pPr algn="ctr" eaLnBrk="1" hangingPunct="1">
              <a:defRPr/>
            </a:pPr>
            <a:r>
              <a:rPr lang="de-DE" sz="1000" dirty="0">
                <a:solidFill>
                  <a:srgbClr val="FFFFFF"/>
                </a:solidFill>
                <a:cs typeface="Arial" charset="0"/>
              </a:rPr>
              <a:t>Programa de Gestión Ambiental Urbano e Industrial</a:t>
            </a:r>
          </a:p>
        </p:txBody>
      </p:sp>
      <p:sp>
        <p:nvSpPr>
          <p:cNvPr id="35" name="Rectangle 4"/>
          <p:cNvSpPr>
            <a:spLocks noChangeArrowheads="1"/>
          </p:cNvSpPr>
          <p:nvPr/>
        </p:nvSpPr>
        <p:spPr bwMode="auto">
          <a:xfrm rot="5400000">
            <a:off x="6433065" y="1308574"/>
            <a:ext cx="492443" cy="1690743"/>
          </a:xfrm>
          <a:prstGeom prst="rect">
            <a:avLst/>
          </a:prstGeom>
          <a:noFill/>
          <a:ln w="9525" algn="ctr">
            <a:noFill/>
            <a:miter lim="800000"/>
            <a:headEnd/>
            <a:tailEnd/>
          </a:ln>
        </p:spPr>
        <p:txBody>
          <a:bodyPr vert="vert270" tIns="46800">
            <a:spAutoFit/>
          </a:bodyPr>
          <a:lstStyle/>
          <a:p>
            <a:pPr algn="ctr">
              <a:defRPr/>
            </a:pPr>
            <a:r>
              <a:rPr lang="de-DE" sz="1000" dirty="0">
                <a:solidFill>
                  <a:srgbClr val="FFFFFF"/>
                </a:solidFill>
                <a:cs typeface="Arial" charset="0"/>
              </a:rPr>
              <a:t>Programa Energia Sustentable</a:t>
            </a:r>
          </a:p>
        </p:txBody>
      </p:sp>
      <p:sp>
        <p:nvSpPr>
          <p:cNvPr id="36" name="Rectangle 4"/>
          <p:cNvSpPr>
            <a:spLocks noChangeArrowheads="1"/>
          </p:cNvSpPr>
          <p:nvPr/>
        </p:nvSpPr>
        <p:spPr bwMode="auto">
          <a:xfrm rot="5400000">
            <a:off x="2894291" y="2788085"/>
            <a:ext cx="338554" cy="2088183"/>
          </a:xfrm>
          <a:prstGeom prst="rect">
            <a:avLst/>
          </a:prstGeom>
          <a:noFill/>
          <a:ln w="9525" algn="ctr">
            <a:noFill/>
            <a:miter lim="800000"/>
            <a:headEnd/>
            <a:tailEnd/>
          </a:ln>
        </p:spPr>
        <p:txBody>
          <a:bodyPr vert="vert270" tIns="46800">
            <a:spAutoFit/>
          </a:bodyPr>
          <a:lstStyle/>
          <a:p>
            <a:pPr algn="ctr">
              <a:defRPr/>
            </a:pPr>
            <a:r>
              <a:rPr lang="de-DE" sz="1000" dirty="0">
                <a:solidFill>
                  <a:srgbClr val="FFFFFF"/>
                </a:solidFill>
                <a:cs typeface="Arial" charset="0"/>
              </a:rPr>
              <a:t>25.000 Techos solares</a:t>
            </a:r>
          </a:p>
        </p:txBody>
      </p:sp>
      <p:sp>
        <p:nvSpPr>
          <p:cNvPr id="35865" name="Rectangle 3"/>
          <p:cNvSpPr>
            <a:spLocks noChangeArrowheads="1"/>
          </p:cNvSpPr>
          <p:nvPr/>
        </p:nvSpPr>
        <p:spPr bwMode="auto">
          <a:xfrm>
            <a:off x="0" y="1379583"/>
            <a:ext cx="2365375" cy="601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tIns="46800" anchor="ctr">
            <a:spAutoFit/>
          </a:bodyPr>
          <a:lstStyle/>
          <a:p>
            <a:pPr algn="ctr" eaLnBrk="1" hangingPunct="1"/>
            <a:r>
              <a:rPr lang="de-DE" sz="1100" dirty="0">
                <a:solidFill>
                  <a:srgbClr val="C00000"/>
                </a:solidFill>
                <a:cs typeface="Arial" charset="0"/>
              </a:rPr>
              <a:t>Gestión Ambiental Urbano </a:t>
            </a:r>
            <a:br>
              <a:rPr lang="de-DE" sz="1100" dirty="0">
                <a:solidFill>
                  <a:srgbClr val="C00000"/>
                </a:solidFill>
                <a:cs typeface="Arial" charset="0"/>
              </a:rPr>
            </a:br>
            <a:r>
              <a:rPr lang="de-DE" sz="1100" dirty="0">
                <a:solidFill>
                  <a:srgbClr val="C00000"/>
                </a:solidFill>
                <a:cs typeface="Arial" charset="0"/>
              </a:rPr>
              <a:t>e </a:t>
            </a:r>
            <a:r>
              <a:rPr lang="de-DE" sz="1100" dirty="0" smtClean="0">
                <a:solidFill>
                  <a:srgbClr val="C00000"/>
                </a:solidFill>
                <a:cs typeface="Arial" charset="0"/>
              </a:rPr>
              <a:t>Industrial </a:t>
            </a:r>
            <a:r>
              <a:rPr lang="es-MX" sz="1100" dirty="0" smtClean="0">
                <a:solidFill>
                  <a:srgbClr val="C00000"/>
                </a:solidFill>
                <a:cs typeface="Arial" charset="0"/>
                <a:sym typeface="Wingdings 3" pitchFamily="18" charset="2"/>
              </a:rPr>
              <a:t> </a:t>
            </a:r>
            <a:r>
              <a:rPr lang="es-MX" sz="1100" dirty="0" smtClean="0">
                <a:solidFill>
                  <a:srgbClr val="C00000"/>
                </a:solidFill>
                <a:cs typeface="Arial" charset="0"/>
              </a:rPr>
              <a:t>10.6</a:t>
            </a:r>
            <a:r>
              <a:rPr lang="es-MX" sz="1100" dirty="0" smtClean="0">
                <a:solidFill>
                  <a:srgbClr val="C00000"/>
                </a:solidFill>
                <a:cs typeface="Arial" charset="0"/>
                <a:sym typeface="Wingdings 3" pitchFamily="18" charset="2"/>
              </a:rPr>
              <a:t> M€</a:t>
            </a:r>
            <a:endParaRPr lang="de-DE" sz="1100" dirty="0" smtClean="0">
              <a:solidFill>
                <a:srgbClr val="C00000"/>
              </a:solidFill>
              <a:cs typeface="Arial" charset="0"/>
            </a:endParaRPr>
          </a:p>
          <a:p>
            <a:pPr algn="ctr" eaLnBrk="1" hangingPunct="1"/>
            <a:endParaRPr lang="es-MX" sz="1100" dirty="0" smtClean="0">
              <a:solidFill>
                <a:srgbClr val="C00000"/>
              </a:solidFill>
              <a:cs typeface="Arial" charset="0"/>
            </a:endParaRPr>
          </a:p>
        </p:txBody>
      </p:sp>
      <p:sp>
        <p:nvSpPr>
          <p:cNvPr id="35866" name="Rectangle 3"/>
          <p:cNvSpPr>
            <a:spLocks noChangeArrowheads="1"/>
          </p:cNvSpPr>
          <p:nvPr/>
        </p:nvSpPr>
        <p:spPr bwMode="auto">
          <a:xfrm>
            <a:off x="152400" y="5685860"/>
            <a:ext cx="2190750" cy="431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tIns="46800" anchor="ctr">
            <a:spAutoFit/>
          </a:bodyPr>
          <a:lstStyle/>
          <a:p>
            <a:pPr algn="ctr" eaLnBrk="1" hangingPunct="1"/>
            <a:r>
              <a:rPr lang="de-DE" sz="1100" dirty="0">
                <a:solidFill>
                  <a:srgbClr val="F56F0B"/>
                </a:solidFill>
                <a:cs typeface="Arial" charset="0"/>
              </a:rPr>
              <a:t>Cambio </a:t>
            </a:r>
            <a:r>
              <a:rPr lang="de-DE" sz="1100" dirty="0" smtClean="0">
                <a:solidFill>
                  <a:srgbClr val="F56F0B"/>
                </a:solidFill>
                <a:cs typeface="Arial" charset="0"/>
              </a:rPr>
              <a:t>Climático </a:t>
            </a:r>
            <a:r>
              <a:rPr lang="es-MX" sz="1100" dirty="0" smtClean="0">
                <a:solidFill>
                  <a:srgbClr val="F56F0B"/>
                </a:solidFill>
                <a:cs typeface="Arial" charset="0"/>
                <a:sym typeface="Wingdings 3" pitchFamily="18" charset="2"/>
              </a:rPr>
              <a:t> </a:t>
            </a:r>
            <a:r>
              <a:rPr lang="es-MX" sz="1100" dirty="0" smtClean="0">
                <a:solidFill>
                  <a:srgbClr val="F56F0B"/>
                </a:solidFill>
                <a:cs typeface="Arial" charset="0"/>
              </a:rPr>
              <a:t>17.9 </a:t>
            </a:r>
            <a:r>
              <a:rPr lang="es-MX" sz="1100" dirty="0" smtClean="0">
                <a:solidFill>
                  <a:srgbClr val="F56F0B"/>
                </a:solidFill>
                <a:cs typeface="Arial" charset="0"/>
                <a:sym typeface="Wingdings 3" pitchFamily="18" charset="2"/>
              </a:rPr>
              <a:t>M€</a:t>
            </a:r>
            <a:endParaRPr lang="de-DE" sz="1100" dirty="0" smtClean="0">
              <a:solidFill>
                <a:srgbClr val="F56F0B"/>
              </a:solidFill>
              <a:cs typeface="Arial" charset="0"/>
            </a:endParaRPr>
          </a:p>
          <a:p>
            <a:pPr algn="ctr" eaLnBrk="1" hangingPunct="1"/>
            <a:r>
              <a:rPr lang="es-MX" sz="1100" dirty="0" smtClean="0">
                <a:solidFill>
                  <a:srgbClr val="F56F0B"/>
                </a:solidFill>
                <a:cs typeface="Arial" charset="0"/>
              </a:rPr>
              <a:t> </a:t>
            </a:r>
            <a:endParaRPr lang="de-DE" sz="1100" dirty="0">
              <a:solidFill>
                <a:srgbClr val="F56F0B"/>
              </a:solidFill>
              <a:cs typeface="Arial" charset="0"/>
            </a:endParaRPr>
          </a:p>
        </p:txBody>
      </p:sp>
      <p:sp>
        <p:nvSpPr>
          <p:cNvPr id="35867" name="Rectangle 3"/>
          <p:cNvSpPr>
            <a:spLocks noChangeArrowheads="1"/>
          </p:cNvSpPr>
          <p:nvPr/>
        </p:nvSpPr>
        <p:spPr bwMode="auto">
          <a:xfrm>
            <a:off x="4085590" y="6118543"/>
            <a:ext cx="20685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tIns="46800" anchor="ctr">
            <a:spAutoFit/>
          </a:bodyPr>
          <a:lstStyle/>
          <a:p>
            <a:pPr algn="ctr" eaLnBrk="1" hangingPunct="1"/>
            <a:r>
              <a:rPr lang="de-DE" sz="1100" dirty="0" smtClean="0">
                <a:solidFill>
                  <a:srgbClr val="92D050"/>
                </a:solidFill>
                <a:cs typeface="Arial" charset="0"/>
              </a:rPr>
              <a:t>Biodiversidad </a:t>
            </a:r>
            <a:r>
              <a:rPr lang="es-MX" sz="1100" dirty="0" smtClean="0">
                <a:solidFill>
                  <a:srgbClr val="92D050"/>
                </a:solidFill>
                <a:cs typeface="Arial" charset="0"/>
                <a:sym typeface="Wingdings 3" pitchFamily="18" charset="2"/>
              </a:rPr>
              <a:t> 32 M€</a:t>
            </a:r>
            <a:endParaRPr lang="de-DE" sz="1100" dirty="0">
              <a:solidFill>
                <a:srgbClr val="92D050"/>
              </a:solidFill>
              <a:cs typeface="Arial" charset="0"/>
            </a:endParaRPr>
          </a:p>
        </p:txBody>
      </p:sp>
      <p:sp>
        <p:nvSpPr>
          <p:cNvPr id="35868" name="Rectangle 3"/>
          <p:cNvSpPr>
            <a:spLocks noChangeArrowheads="1"/>
          </p:cNvSpPr>
          <p:nvPr/>
        </p:nvSpPr>
        <p:spPr bwMode="auto">
          <a:xfrm>
            <a:off x="5669280" y="1279436"/>
            <a:ext cx="2418080" cy="431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tIns="46800" anchor="ctr">
            <a:spAutoFit/>
          </a:bodyPr>
          <a:lstStyle/>
          <a:p>
            <a:pPr algn="ctr" eaLnBrk="1" hangingPunct="1"/>
            <a:r>
              <a:rPr lang="de-DE" sz="1100" dirty="0">
                <a:solidFill>
                  <a:srgbClr val="00B0F0"/>
                </a:solidFill>
                <a:cs typeface="Arial" charset="0"/>
              </a:rPr>
              <a:t>Energia </a:t>
            </a:r>
            <a:r>
              <a:rPr lang="de-DE" sz="1100" dirty="0" smtClean="0">
                <a:solidFill>
                  <a:srgbClr val="00B0F0"/>
                </a:solidFill>
                <a:cs typeface="Arial" charset="0"/>
              </a:rPr>
              <a:t>Sustentable </a:t>
            </a:r>
            <a:r>
              <a:rPr lang="es-MX" sz="1100" dirty="0" smtClean="0">
                <a:solidFill>
                  <a:srgbClr val="00B0F0"/>
                </a:solidFill>
                <a:cs typeface="Arial" charset="0"/>
                <a:sym typeface="Wingdings 3" pitchFamily="18" charset="2"/>
              </a:rPr>
              <a:t> 10.85 M€</a:t>
            </a:r>
            <a:endParaRPr lang="de-DE" sz="1100" dirty="0" smtClean="0">
              <a:solidFill>
                <a:srgbClr val="00B0F0"/>
              </a:solidFill>
              <a:cs typeface="Arial" charset="0"/>
            </a:endParaRPr>
          </a:p>
          <a:p>
            <a:pPr algn="ctr" eaLnBrk="1" hangingPunct="1"/>
            <a:endParaRPr lang="de-DE" sz="1100" dirty="0">
              <a:solidFill>
                <a:srgbClr val="00B0F0"/>
              </a:solidFill>
              <a:cs typeface="Arial" charset="0"/>
            </a:endParaRPr>
          </a:p>
        </p:txBody>
      </p:sp>
      <p:sp>
        <p:nvSpPr>
          <p:cNvPr id="45" name="Ellipse 44"/>
          <p:cNvSpPr/>
          <p:nvPr/>
        </p:nvSpPr>
        <p:spPr bwMode="auto">
          <a:xfrm>
            <a:off x="4255121" y="2326267"/>
            <a:ext cx="1487736" cy="1448610"/>
          </a:xfrm>
          <a:prstGeom prst="ellipse">
            <a:avLst/>
          </a:prstGeom>
          <a:solidFill>
            <a:schemeClr val="bg1"/>
          </a:solidFill>
          <a:ln w="9525" cap="flat" cmpd="sng" algn="ctr">
            <a:solidFill>
              <a:schemeClr val="tx2"/>
            </a:solidFill>
            <a:prstDash val="solid"/>
            <a:round/>
            <a:headEnd type="none" w="med" len="med"/>
            <a:tailEnd type="none" w="med" len="med"/>
          </a:ln>
          <a:effectLst>
            <a:softEdge rad="31750"/>
          </a:effectLst>
        </p:spPr>
        <p:txBody>
          <a:bodyPr/>
          <a:lstStyle/>
          <a:p>
            <a:pPr>
              <a:defRPr/>
            </a:pPr>
            <a:endParaRPr lang="es-MX" dirty="0">
              <a:cs typeface="Arial" charset="0"/>
            </a:endParaRPr>
          </a:p>
        </p:txBody>
      </p:sp>
      <p:pic>
        <p:nvPicPr>
          <p:cNvPr id="35872" name="Grafik 7" descr="gizlogo-standard-rgb.gif"/>
          <p:cNvPicPr>
            <a:picLocks noChangeAspect="1"/>
          </p:cNvPicPr>
          <p:nvPr/>
        </p:nvPicPr>
        <p:blipFill>
          <a:blip r:embed="rId3" cstate="print">
            <a:extLst>
              <a:ext uri="{28A0092B-C50C-407E-A947-70E740481C1C}">
                <a14:useLocalDpi xmlns:a14="http://schemas.microsoft.com/office/drawing/2010/main" val="0"/>
              </a:ext>
            </a:extLst>
          </a:blip>
          <a:srcRect t="17992" b="17450"/>
          <a:stretch>
            <a:fillRect/>
          </a:stretch>
        </p:blipFill>
        <p:spPr bwMode="auto">
          <a:xfrm>
            <a:off x="4930775" y="2636838"/>
            <a:ext cx="357188"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3" name="Textfeld 68"/>
          <p:cNvSpPr txBox="1">
            <a:spLocks noChangeArrowheads="1"/>
          </p:cNvSpPr>
          <p:nvPr/>
        </p:nvSpPr>
        <p:spPr bwMode="auto">
          <a:xfrm>
            <a:off x="4303713" y="2951163"/>
            <a:ext cx="144621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ctr" eaLnBrk="1" hangingPunct="1">
              <a:defRPr/>
            </a:pPr>
            <a:r>
              <a:rPr lang="de-DE" sz="1000" dirty="0" smtClean="0">
                <a:solidFill>
                  <a:srgbClr val="FFFFFF">
                    <a:lumMod val="50000"/>
                  </a:srgbClr>
                </a:solidFill>
              </a:rPr>
              <a:t>Cooperación Técnica entre México y Alemania</a:t>
            </a:r>
            <a:endParaRPr lang="es-MX" sz="1000" dirty="0" smtClean="0">
              <a:solidFill>
                <a:srgbClr val="FFFFFF">
                  <a:lumMod val="50000"/>
                </a:srgbClr>
              </a:solidFill>
            </a:endParaRPr>
          </a:p>
        </p:txBody>
      </p:sp>
      <p:pic>
        <p:nvPicPr>
          <p:cNvPr id="35874" name="Picture 2" descr="http://www.welt-blick.de/flaggen/mexiko2.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57713" y="2625725"/>
            <a:ext cx="3238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Rectangle 4"/>
          <p:cNvSpPr>
            <a:spLocks noChangeArrowheads="1"/>
          </p:cNvSpPr>
          <p:nvPr/>
        </p:nvSpPr>
        <p:spPr bwMode="auto">
          <a:xfrm rot="5400000" flipV="1">
            <a:off x="2984501" y="1366837"/>
            <a:ext cx="646112" cy="2087563"/>
          </a:xfrm>
          <a:prstGeom prst="rect">
            <a:avLst/>
          </a:prstGeom>
          <a:noFill/>
          <a:ln w="9525" algn="ctr">
            <a:noFill/>
            <a:miter lim="800000"/>
            <a:headEnd/>
            <a:tailEnd/>
          </a:ln>
        </p:spPr>
        <p:txBody>
          <a:bodyPr vert="vert" tIns="46800">
            <a:spAutoFit/>
          </a:bodyPr>
          <a:lstStyle/>
          <a:p>
            <a:pPr algn="ctr" eaLnBrk="1" hangingPunct="1">
              <a:defRPr/>
            </a:pPr>
            <a:r>
              <a:rPr lang="de-DE" sz="1000" dirty="0">
                <a:solidFill>
                  <a:srgbClr val="FFFFFF"/>
                </a:solidFill>
                <a:cs typeface="Arial" charset="0"/>
              </a:rPr>
              <a:t>Plataforma de Cooperación Regional sobre Technologias Ambientales</a:t>
            </a:r>
          </a:p>
        </p:txBody>
      </p:sp>
      <p:sp>
        <p:nvSpPr>
          <p:cNvPr id="75" name="Rectangle 4"/>
          <p:cNvSpPr>
            <a:spLocks noChangeArrowheads="1"/>
          </p:cNvSpPr>
          <p:nvPr/>
        </p:nvSpPr>
        <p:spPr bwMode="auto">
          <a:xfrm rot="5400000">
            <a:off x="6139886" y="4391560"/>
            <a:ext cx="492443" cy="2088152"/>
          </a:xfrm>
          <a:prstGeom prst="rect">
            <a:avLst/>
          </a:prstGeom>
          <a:noFill/>
          <a:ln w="9525" algn="ctr">
            <a:noFill/>
            <a:miter lim="800000"/>
            <a:headEnd/>
            <a:tailEnd/>
          </a:ln>
        </p:spPr>
        <p:txBody>
          <a:bodyPr vert="vert270" tIns="46800">
            <a:spAutoFit/>
          </a:bodyPr>
          <a:lstStyle/>
          <a:p>
            <a:pPr algn="ctr" eaLnBrk="1" hangingPunct="1">
              <a:defRPr/>
            </a:pPr>
            <a:r>
              <a:rPr lang="de-DE" sz="1000" dirty="0">
                <a:solidFill>
                  <a:srgbClr val="FFFFFF"/>
                </a:solidFill>
                <a:cs typeface="Arial" charset="0"/>
              </a:rPr>
              <a:t>Valorización de </a:t>
            </a:r>
            <a:r>
              <a:rPr lang="de-DE" sz="1000" dirty="0" smtClean="0">
                <a:solidFill>
                  <a:srgbClr val="FFFFFF"/>
                </a:solidFill>
                <a:cs typeface="Arial" charset="0"/>
              </a:rPr>
              <a:t>Servicios </a:t>
            </a:r>
            <a:r>
              <a:rPr lang="de-DE" sz="1000" dirty="0">
                <a:solidFill>
                  <a:srgbClr val="FFFFFF"/>
                </a:solidFill>
                <a:cs typeface="Arial" charset="0"/>
              </a:rPr>
              <a:t>E</a:t>
            </a:r>
            <a:r>
              <a:rPr lang="de-DE" sz="1000" dirty="0" smtClean="0">
                <a:solidFill>
                  <a:srgbClr val="FFFFFF"/>
                </a:solidFill>
                <a:cs typeface="Arial" charset="0"/>
              </a:rPr>
              <a:t>cosistemicos </a:t>
            </a:r>
            <a:r>
              <a:rPr lang="de-DE" sz="1000" dirty="0">
                <a:solidFill>
                  <a:srgbClr val="FFFFFF"/>
                </a:solidFill>
                <a:cs typeface="Arial" charset="0"/>
              </a:rPr>
              <a:t>de </a:t>
            </a:r>
            <a:r>
              <a:rPr lang="de-DE" sz="1000" dirty="0" smtClean="0">
                <a:solidFill>
                  <a:srgbClr val="FFFFFF"/>
                </a:solidFill>
                <a:cs typeface="Arial" charset="0"/>
              </a:rPr>
              <a:t>ANPs</a:t>
            </a:r>
            <a:endParaRPr lang="de-DE" sz="1000" dirty="0">
              <a:solidFill>
                <a:srgbClr val="FFFFFF"/>
              </a:solidFill>
              <a:cs typeface="Arial" charset="0"/>
            </a:endParaRPr>
          </a:p>
        </p:txBody>
      </p:sp>
      <p:sp>
        <p:nvSpPr>
          <p:cNvPr id="86" name="Rectangle 4"/>
          <p:cNvSpPr>
            <a:spLocks noChangeArrowheads="1"/>
          </p:cNvSpPr>
          <p:nvPr/>
        </p:nvSpPr>
        <p:spPr bwMode="auto">
          <a:xfrm rot="5400000">
            <a:off x="6461416" y="4940607"/>
            <a:ext cx="646331" cy="2088152"/>
          </a:xfrm>
          <a:prstGeom prst="rect">
            <a:avLst/>
          </a:prstGeom>
          <a:noFill/>
          <a:ln w="9525" algn="ctr">
            <a:noFill/>
            <a:miter lim="800000"/>
            <a:headEnd/>
            <a:tailEnd/>
          </a:ln>
        </p:spPr>
        <p:txBody>
          <a:bodyPr vert="vert270" tIns="46800">
            <a:spAutoFit/>
          </a:bodyPr>
          <a:lstStyle/>
          <a:p>
            <a:pPr algn="ctr" eaLnBrk="1" hangingPunct="1">
              <a:defRPr/>
            </a:pPr>
            <a:r>
              <a:rPr lang="de-DE" sz="1000" dirty="0">
                <a:solidFill>
                  <a:srgbClr val="FFFFFF"/>
                </a:solidFill>
                <a:cs typeface="Arial" charset="0"/>
              </a:rPr>
              <a:t>Uso sustentable de la biodiversidad</a:t>
            </a:r>
            <a:br>
              <a:rPr lang="de-DE" sz="1000" dirty="0">
                <a:solidFill>
                  <a:srgbClr val="FFFFFF"/>
                </a:solidFill>
                <a:cs typeface="Arial" charset="0"/>
              </a:rPr>
            </a:br>
            <a:r>
              <a:rPr lang="de-DE" sz="1000" dirty="0">
                <a:solidFill>
                  <a:srgbClr val="FFFFFF"/>
                </a:solidFill>
                <a:cs typeface="Arial" charset="0"/>
              </a:rPr>
              <a:t>en la Selva Maya</a:t>
            </a:r>
            <a:endParaRPr lang="de-DE" sz="900" dirty="0">
              <a:solidFill>
                <a:srgbClr val="FFFFFF"/>
              </a:solidFill>
              <a:cs typeface="Arial" charset="0"/>
            </a:endParaRPr>
          </a:p>
        </p:txBody>
      </p:sp>
      <p:sp>
        <p:nvSpPr>
          <p:cNvPr id="30759" name="2 CuadroTexto"/>
          <p:cNvSpPr txBox="1">
            <a:spLocks noChangeArrowheads="1"/>
          </p:cNvSpPr>
          <p:nvPr/>
        </p:nvSpPr>
        <p:spPr bwMode="auto">
          <a:xfrm>
            <a:off x="190500" y="3190875"/>
            <a:ext cx="16922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r" eaLnBrk="1" hangingPunct="1">
              <a:defRPr/>
            </a:pPr>
            <a:r>
              <a:rPr lang="es-MX" sz="800" dirty="0" smtClean="0">
                <a:solidFill>
                  <a:srgbClr val="6E6452">
                    <a:lumMod val="75000"/>
                  </a:srgbClr>
                </a:solidFill>
              </a:rPr>
              <a:t>BMU-SEMARNAT </a:t>
            </a:r>
            <a:r>
              <a:rPr lang="es-MX" sz="800" dirty="0" smtClean="0">
                <a:solidFill>
                  <a:srgbClr val="6E6452">
                    <a:lumMod val="75000"/>
                  </a:srgbClr>
                </a:solidFill>
                <a:sym typeface="Wingdings 3" pitchFamily="18" charset="2"/>
              </a:rPr>
              <a:t> 3.5 M€</a:t>
            </a:r>
            <a:r>
              <a:rPr lang="es-MX" sz="800" dirty="0" smtClean="0">
                <a:solidFill>
                  <a:srgbClr val="6E6452">
                    <a:lumMod val="75000"/>
                  </a:srgbClr>
                </a:solidFill>
              </a:rPr>
              <a:t> </a:t>
            </a:r>
          </a:p>
        </p:txBody>
      </p:sp>
      <p:sp>
        <p:nvSpPr>
          <p:cNvPr id="30760" name="103 CuadroTexto"/>
          <p:cNvSpPr txBox="1">
            <a:spLocks noChangeArrowheads="1"/>
          </p:cNvSpPr>
          <p:nvPr/>
        </p:nvSpPr>
        <p:spPr bwMode="auto">
          <a:xfrm>
            <a:off x="-161925" y="3736975"/>
            <a:ext cx="16922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r" eaLnBrk="1" hangingPunct="1">
              <a:defRPr/>
            </a:pPr>
            <a:r>
              <a:rPr lang="es-MX" sz="800" dirty="0" smtClean="0">
                <a:solidFill>
                  <a:srgbClr val="6E6452">
                    <a:lumMod val="75000"/>
                  </a:srgbClr>
                </a:solidFill>
              </a:rPr>
              <a:t>BMU-INFONAVIT </a:t>
            </a:r>
            <a:r>
              <a:rPr lang="es-MX" sz="800" dirty="0" smtClean="0">
                <a:solidFill>
                  <a:srgbClr val="6E6452">
                    <a:lumMod val="75000"/>
                  </a:srgbClr>
                </a:solidFill>
                <a:sym typeface="Wingdings 3" pitchFamily="18" charset="2"/>
              </a:rPr>
              <a:t> 3.1 M€</a:t>
            </a:r>
            <a:r>
              <a:rPr lang="es-MX" sz="800" dirty="0" smtClean="0">
                <a:solidFill>
                  <a:srgbClr val="6E6452">
                    <a:lumMod val="75000"/>
                  </a:srgbClr>
                </a:solidFill>
              </a:rPr>
              <a:t> </a:t>
            </a:r>
          </a:p>
        </p:txBody>
      </p:sp>
      <p:sp>
        <p:nvSpPr>
          <p:cNvPr id="30761" name="104 CuadroTexto"/>
          <p:cNvSpPr txBox="1">
            <a:spLocks noChangeArrowheads="1"/>
          </p:cNvSpPr>
          <p:nvPr/>
        </p:nvSpPr>
        <p:spPr bwMode="auto">
          <a:xfrm>
            <a:off x="57150" y="4149725"/>
            <a:ext cx="203358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r" eaLnBrk="1" hangingPunct="1">
              <a:defRPr/>
            </a:pPr>
            <a:r>
              <a:rPr lang="es-MX" sz="800" dirty="0" smtClean="0">
                <a:solidFill>
                  <a:srgbClr val="6E6452">
                    <a:lumMod val="75000"/>
                  </a:srgbClr>
                </a:solidFill>
              </a:rPr>
              <a:t>BMU-SEMARNAT/SENER/SCT </a:t>
            </a:r>
            <a:r>
              <a:rPr lang="es-MX" sz="800" dirty="0" smtClean="0">
                <a:solidFill>
                  <a:srgbClr val="6E6452">
                    <a:lumMod val="75000"/>
                  </a:srgbClr>
                </a:solidFill>
                <a:sym typeface="Wingdings 3" pitchFamily="18" charset="2"/>
              </a:rPr>
              <a:t> 7 M€</a:t>
            </a:r>
            <a:r>
              <a:rPr lang="es-MX" sz="800" dirty="0" smtClean="0">
                <a:solidFill>
                  <a:srgbClr val="6E6452">
                    <a:lumMod val="75000"/>
                  </a:srgbClr>
                </a:solidFill>
              </a:rPr>
              <a:t> </a:t>
            </a:r>
          </a:p>
        </p:txBody>
      </p:sp>
      <p:sp>
        <p:nvSpPr>
          <p:cNvPr id="30762" name="105 CuadroTexto"/>
          <p:cNvSpPr txBox="1">
            <a:spLocks noChangeArrowheads="1"/>
          </p:cNvSpPr>
          <p:nvPr/>
        </p:nvSpPr>
        <p:spPr bwMode="auto">
          <a:xfrm>
            <a:off x="-306387" y="4637088"/>
            <a:ext cx="16922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r" eaLnBrk="1" hangingPunct="1">
              <a:defRPr/>
            </a:pPr>
            <a:r>
              <a:rPr lang="es-MX" sz="800" dirty="0" smtClean="0">
                <a:solidFill>
                  <a:srgbClr val="6E6452">
                    <a:lumMod val="75000"/>
                  </a:srgbClr>
                </a:solidFill>
              </a:rPr>
              <a:t>BMU-CONANP </a:t>
            </a:r>
            <a:r>
              <a:rPr lang="es-MX" sz="800" dirty="0" smtClean="0">
                <a:solidFill>
                  <a:srgbClr val="6E6452">
                    <a:lumMod val="75000"/>
                  </a:srgbClr>
                </a:solidFill>
                <a:sym typeface="Wingdings 3" pitchFamily="18" charset="2"/>
              </a:rPr>
              <a:t> 4 M€</a:t>
            </a:r>
            <a:r>
              <a:rPr lang="es-MX" sz="800" dirty="0" smtClean="0">
                <a:solidFill>
                  <a:srgbClr val="6E6452">
                    <a:lumMod val="75000"/>
                  </a:srgbClr>
                </a:solidFill>
              </a:rPr>
              <a:t> </a:t>
            </a:r>
          </a:p>
        </p:txBody>
      </p:sp>
      <p:sp>
        <p:nvSpPr>
          <p:cNvPr id="30764" name="115 CuadroTexto"/>
          <p:cNvSpPr txBox="1">
            <a:spLocks noChangeArrowheads="1"/>
          </p:cNvSpPr>
          <p:nvPr/>
        </p:nvSpPr>
        <p:spPr bwMode="auto">
          <a:xfrm>
            <a:off x="104775" y="1828800"/>
            <a:ext cx="16922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r" eaLnBrk="1" hangingPunct="1">
              <a:defRPr/>
            </a:pPr>
            <a:r>
              <a:rPr lang="es-MX" sz="800" dirty="0" smtClean="0">
                <a:solidFill>
                  <a:srgbClr val="6E6452">
                    <a:lumMod val="75000"/>
                  </a:srgbClr>
                </a:solidFill>
              </a:rPr>
              <a:t>BMZ-SEMARNAT </a:t>
            </a:r>
            <a:r>
              <a:rPr lang="es-MX" sz="800" dirty="0" smtClean="0">
                <a:solidFill>
                  <a:srgbClr val="6E6452">
                    <a:lumMod val="75000"/>
                  </a:srgbClr>
                </a:solidFill>
                <a:sym typeface="Wingdings 3" pitchFamily="18" charset="2"/>
              </a:rPr>
              <a:t> 7.1 M€</a:t>
            </a:r>
            <a:r>
              <a:rPr lang="es-MX" sz="800" dirty="0" smtClean="0">
                <a:solidFill>
                  <a:srgbClr val="6E6452">
                    <a:lumMod val="75000"/>
                  </a:srgbClr>
                </a:solidFill>
              </a:rPr>
              <a:t> </a:t>
            </a:r>
          </a:p>
        </p:txBody>
      </p:sp>
      <p:sp>
        <p:nvSpPr>
          <p:cNvPr id="30765" name="116 CuadroTexto"/>
          <p:cNvSpPr txBox="1">
            <a:spLocks noChangeArrowheads="1"/>
          </p:cNvSpPr>
          <p:nvPr/>
        </p:nvSpPr>
        <p:spPr bwMode="auto">
          <a:xfrm>
            <a:off x="244475" y="2289175"/>
            <a:ext cx="16922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eaLnBrk="1" hangingPunct="1">
              <a:defRPr/>
            </a:pPr>
            <a:r>
              <a:rPr lang="es-MX" sz="800" dirty="0" smtClean="0">
                <a:solidFill>
                  <a:srgbClr val="6E6452">
                    <a:lumMod val="75000"/>
                  </a:srgbClr>
                </a:solidFill>
              </a:rPr>
              <a:t>BMZ-AMEXCID/CCE </a:t>
            </a:r>
            <a:r>
              <a:rPr lang="es-MX" sz="800" dirty="0" smtClean="0">
                <a:solidFill>
                  <a:srgbClr val="6E6452">
                    <a:lumMod val="75000"/>
                  </a:srgbClr>
                </a:solidFill>
                <a:sym typeface="Wingdings 3" pitchFamily="18" charset="2"/>
              </a:rPr>
              <a:t> 3.5 M€</a:t>
            </a:r>
            <a:r>
              <a:rPr lang="es-MX" sz="800" dirty="0" smtClean="0">
                <a:solidFill>
                  <a:srgbClr val="6E6452">
                    <a:lumMod val="75000"/>
                  </a:srgbClr>
                </a:solidFill>
              </a:rPr>
              <a:t> </a:t>
            </a:r>
            <a:br>
              <a:rPr lang="es-MX" sz="800" dirty="0" smtClean="0">
                <a:solidFill>
                  <a:srgbClr val="6E6452">
                    <a:lumMod val="75000"/>
                  </a:srgbClr>
                </a:solidFill>
              </a:rPr>
            </a:br>
            <a:r>
              <a:rPr lang="es-MX" sz="800" dirty="0" smtClean="0">
                <a:solidFill>
                  <a:srgbClr val="6E6452">
                    <a:lumMod val="75000"/>
                  </a:srgbClr>
                </a:solidFill>
              </a:rPr>
              <a:t>(regional)</a:t>
            </a:r>
          </a:p>
        </p:txBody>
      </p:sp>
      <p:sp>
        <p:nvSpPr>
          <p:cNvPr id="30766" name="117 CuadroTexto"/>
          <p:cNvSpPr txBox="1">
            <a:spLocks noChangeArrowheads="1"/>
          </p:cNvSpPr>
          <p:nvPr/>
        </p:nvSpPr>
        <p:spPr bwMode="auto">
          <a:xfrm>
            <a:off x="7681063" y="2547938"/>
            <a:ext cx="14255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eaLnBrk="1" hangingPunct="1">
              <a:defRPr/>
            </a:pPr>
            <a:r>
              <a:rPr lang="es-MX" sz="800" dirty="0" smtClean="0">
                <a:solidFill>
                  <a:srgbClr val="6E6452">
                    <a:lumMod val="75000"/>
                  </a:srgbClr>
                </a:solidFill>
              </a:rPr>
              <a:t>BMZ-COMPITE </a:t>
            </a:r>
            <a:r>
              <a:rPr lang="es-MX" sz="800" dirty="0" smtClean="0">
                <a:solidFill>
                  <a:srgbClr val="6E6452">
                    <a:lumMod val="75000"/>
                  </a:srgbClr>
                </a:solidFill>
                <a:sym typeface="Wingdings 3" pitchFamily="18" charset="2"/>
              </a:rPr>
              <a:t> 4.2 M€</a:t>
            </a:r>
            <a:r>
              <a:rPr lang="es-MX" sz="800" dirty="0" smtClean="0">
                <a:solidFill>
                  <a:srgbClr val="6E6452">
                    <a:lumMod val="75000"/>
                  </a:srgbClr>
                </a:solidFill>
              </a:rPr>
              <a:t> </a:t>
            </a:r>
          </a:p>
        </p:txBody>
      </p:sp>
      <p:sp>
        <p:nvSpPr>
          <p:cNvPr id="30767" name="118 CuadroTexto"/>
          <p:cNvSpPr txBox="1">
            <a:spLocks noChangeArrowheads="1"/>
          </p:cNvSpPr>
          <p:nvPr/>
        </p:nvSpPr>
        <p:spPr bwMode="auto">
          <a:xfrm>
            <a:off x="7784313" y="2027238"/>
            <a:ext cx="1327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eaLnBrk="1" hangingPunct="1">
              <a:defRPr/>
            </a:pPr>
            <a:r>
              <a:rPr lang="es-MX" sz="800" dirty="0" smtClean="0">
                <a:solidFill>
                  <a:srgbClr val="6E6452">
                    <a:lumMod val="75000"/>
                  </a:srgbClr>
                </a:solidFill>
              </a:rPr>
              <a:t>BMZ-SENER </a:t>
            </a:r>
            <a:r>
              <a:rPr lang="es-MX" sz="800" dirty="0" smtClean="0">
                <a:solidFill>
                  <a:srgbClr val="6E6452">
                    <a:lumMod val="75000"/>
                  </a:srgbClr>
                </a:solidFill>
                <a:sym typeface="Wingdings 3" pitchFamily="18" charset="2"/>
              </a:rPr>
              <a:t> 6.65 M€</a:t>
            </a:r>
            <a:r>
              <a:rPr lang="es-MX" sz="800" dirty="0" smtClean="0">
                <a:solidFill>
                  <a:srgbClr val="6E6452">
                    <a:lumMod val="75000"/>
                  </a:srgbClr>
                </a:solidFill>
              </a:rPr>
              <a:t> </a:t>
            </a:r>
          </a:p>
        </p:txBody>
      </p:sp>
      <p:sp>
        <p:nvSpPr>
          <p:cNvPr id="30768" name="119 CuadroTexto"/>
          <p:cNvSpPr txBox="1">
            <a:spLocks noChangeArrowheads="1"/>
          </p:cNvSpPr>
          <p:nvPr/>
        </p:nvSpPr>
        <p:spPr bwMode="auto">
          <a:xfrm>
            <a:off x="7612200" y="3627438"/>
            <a:ext cx="145573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eaLnBrk="1" hangingPunct="1">
              <a:defRPr/>
            </a:pPr>
            <a:r>
              <a:rPr lang="es-MX" sz="800" dirty="0" smtClean="0">
                <a:solidFill>
                  <a:srgbClr val="6E6452">
                    <a:lumMod val="75000"/>
                  </a:srgbClr>
                </a:solidFill>
              </a:rPr>
              <a:t>BMU-CONANP </a:t>
            </a:r>
            <a:r>
              <a:rPr lang="es-MX" sz="800" dirty="0" smtClean="0">
                <a:solidFill>
                  <a:srgbClr val="6E6452">
                    <a:lumMod val="75000"/>
                  </a:srgbClr>
                </a:solidFill>
                <a:sym typeface="Wingdings 3" pitchFamily="18" charset="2"/>
              </a:rPr>
              <a:t> 9.5 M€</a:t>
            </a:r>
            <a:r>
              <a:rPr lang="es-MX" sz="800" dirty="0" smtClean="0">
                <a:solidFill>
                  <a:srgbClr val="6E6452">
                    <a:lumMod val="75000"/>
                  </a:srgbClr>
                </a:solidFill>
              </a:rPr>
              <a:t> </a:t>
            </a:r>
          </a:p>
        </p:txBody>
      </p:sp>
      <p:sp>
        <p:nvSpPr>
          <p:cNvPr id="30769" name="120 CuadroTexto"/>
          <p:cNvSpPr txBox="1">
            <a:spLocks noChangeArrowheads="1"/>
          </p:cNvSpPr>
          <p:nvPr/>
        </p:nvSpPr>
        <p:spPr bwMode="auto">
          <a:xfrm>
            <a:off x="7666375" y="4241800"/>
            <a:ext cx="14906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eaLnBrk="1" hangingPunct="1">
              <a:defRPr/>
            </a:pPr>
            <a:r>
              <a:rPr lang="es-MX" sz="800" dirty="0" smtClean="0">
                <a:solidFill>
                  <a:srgbClr val="6E6452">
                    <a:lumMod val="75000"/>
                  </a:srgbClr>
                </a:solidFill>
              </a:rPr>
              <a:t>BMZ-CONANP </a:t>
            </a:r>
            <a:r>
              <a:rPr lang="es-MX" sz="800" dirty="0" smtClean="0">
                <a:solidFill>
                  <a:srgbClr val="6E6452">
                    <a:lumMod val="75000"/>
                  </a:srgbClr>
                </a:solidFill>
                <a:sym typeface="Wingdings 3" pitchFamily="18" charset="2"/>
              </a:rPr>
              <a:t> 7 M€</a:t>
            </a:r>
            <a:r>
              <a:rPr lang="es-MX" sz="800" dirty="0" smtClean="0">
                <a:solidFill>
                  <a:srgbClr val="6E6452">
                    <a:lumMod val="75000"/>
                  </a:srgbClr>
                </a:solidFill>
              </a:rPr>
              <a:t> </a:t>
            </a:r>
          </a:p>
        </p:txBody>
      </p:sp>
      <p:sp>
        <p:nvSpPr>
          <p:cNvPr id="30770" name="121 CuadroTexto"/>
          <p:cNvSpPr txBox="1">
            <a:spLocks noChangeArrowheads="1"/>
          </p:cNvSpPr>
          <p:nvPr/>
        </p:nvSpPr>
        <p:spPr bwMode="auto">
          <a:xfrm>
            <a:off x="7367588" y="4833938"/>
            <a:ext cx="16906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eaLnBrk="1" hangingPunct="1">
              <a:defRPr/>
            </a:pPr>
            <a:r>
              <a:rPr lang="es-MX" sz="800" dirty="0" smtClean="0">
                <a:solidFill>
                  <a:srgbClr val="6E6452">
                    <a:lumMod val="75000"/>
                  </a:srgbClr>
                </a:solidFill>
              </a:rPr>
              <a:t>BMZ-CONABIO </a:t>
            </a:r>
            <a:r>
              <a:rPr lang="es-MX" sz="800" dirty="0" smtClean="0">
                <a:solidFill>
                  <a:srgbClr val="6E6452">
                    <a:lumMod val="75000"/>
                  </a:srgbClr>
                </a:solidFill>
                <a:sym typeface="Wingdings 3" pitchFamily="18" charset="2"/>
              </a:rPr>
              <a:t> 6 M€</a:t>
            </a:r>
            <a:r>
              <a:rPr lang="es-MX" sz="800" dirty="0" smtClean="0">
                <a:solidFill>
                  <a:srgbClr val="6E6452">
                    <a:lumMod val="75000"/>
                  </a:srgbClr>
                </a:solidFill>
              </a:rPr>
              <a:t> </a:t>
            </a:r>
          </a:p>
        </p:txBody>
      </p:sp>
      <p:sp>
        <p:nvSpPr>
          <p:cNvPr id="30771" name="122 CuadroTexto"/>
          <p:cNvSpPr txBox="1">
            <a:spLocks noChangeArrowheads="1"/>
          </p:cNvSpPr>
          <p:nvPr/>
        </p:nvSpPr>
        <p:spPr bwMode="auto">
          <a:xfrm>
            <a:off x="7265988" y="5311775"/>
            <a:ext cx="14255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eaLnBrk="1" hangingPunct="1">
              <a:defRPr/>
            </a:pPr>
            <a:r>
              <a:rPr lang="es-MX" sz="800" dirty="0" smtClean="0">
                <a:solidFill>
                  <a:srgbClr val="6E6452">
                    <a:lumMod val="75000"/>
                  </a:srgbClr>
                </a:solidFill>
              </a:rPr>
              <a:t>BMU-CONANP </a:t>
            </a:r>
            <a:r>
              <a:rPr lang="es-MX" sz="800" dirty="0" smtClean="0">
                <a:solidFill>
                  <a:srgbClr val="6E6452">
                    <a:lumMod val="75000"/>
                  </a:srgbClr>
                </a:solidFill>
                <a:sym typeface="Wingdings 3" pitchFamily="18" charset="2"/>
              </a:rPr>
              <a:t> 4.5 M€</a:t>
            </a:r>
            <a:r>
              <a:rPr lang="es-MX" sz="800" dirty="0" smtClean="0">
                <a:solidFill>
                  <a:srgbClr val="6E6452">
                    <a:lumMod val="75000"/>
                  </a:srgbClr>
                </a:solidFill>
              </a:rPr>
              <a:t> </a:t>
            </a:r>
          </a:p>
        </p:txBody>
      </p:sp>
      <p:sp>
        <p:nvSpPr>
          <p:cNvPr id="30772" name="123 CuadroTexto"/>
          <p:cNvSpPr txBox="1">
            <a:spLocks noChangeArrowheads="1"/>
          </p:cNvSpPr>
          <p:nvPr/>
        </p:nvSpPr>
        <p:spPr bwMode="auto">
          <a:xfrm>
            <a:off x="7407275" y="5897563"/>
            <a:ext cx="12842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eaLnBrk="1" hangingPunct="1">
              <a:defRPr/>
            </a:pPr>
            <a:r>
              <a:rPr lang="es-MX" sz="800" dirty="0" smtClean="0">
                <a:solidFill>
                  <a:srgbClr val="6E6452">
                    <a:lumMod val="75000"/>
                  </a:srgbClr>
                </a:solidFill>
              </a:rPr>
              <a:t>BMZ-CONANP </a:t>
            </a:r>
            <a:r>
              <a:rPr lang="es-MX" sz="800" dirty="0" smtClean="0">
                <a:solidFill>
                  <a:srgbClr val="6E6452">
                    <a:lumMod val="75000"/>
                  </a:srgbClr>
                </a:solidFill>
                <a:sym typeface="Wingdings 3" pitchFamily="18" charset="2"/>
              </a:rPr>
              <a:t>  5 M€</a:t>
            </a:r>
            <a:br>
              <a:rPr lang="es-MX" sz="800" dirty="0" smtClean="0">
                <a:solidFill>
                  <a:srgbClr val="6E6452">
                    <a:lumMod val="75000"/>
                  </a:srgbClr>
                </a:solidFill>
                <a:sym typeface="Wingdings 3" pitchFamily="18" charset="2"/>
              </a:rPr>
            </a:br>
            <a:r>
              <a:rPr lang="es-MX" sz="800" dirty="0" smtClean="0">
                <a:solidFill>
                  <a:srgbClr val="6E6452">
                    <a:lumMod val="75000"/>
                  </a:srgbClr>
                </a:solidFill>
              </a:rPr>
              <a:t> (regional) </a:t>
            </a:r>
          </a:p>
        </p:txBody>
      </p:sp>
      <p:sp>
        <p:nvSpPr>
          <p:cNvPr id="35893" name="40 Rectángulo"/>
          <p:cNvSpPr>
            <a:spLocks noChangeArrowheads="1"/>
          </p:cNvSpPr>
          <p:nvPr/>
        </p:nvSpPr>
        <p:spPr bwMode="auto">
          <a:xfrm>
            <a:off x="184785" y="6162675"/>
            <a:ext cx="3373438" cy="511175"/>
          </a:xfrm>
          <a:prstGeom prst="rect">
            <a:avLst/>
          </a:prstGeom>
          <a:solidFill>
            <a:schemeClr val="bg1"/>
          </a:solidFill>
          <a:ln w="9525" algn="ctr">
            <a:solidFill>
              <a:schemeClr val="bg1"/>
            </a:solidFill>
            <a:round/>
            <a:headEnd/>
            <a:tailEnd/>
          </a:ln>
        </p:spPr>
        <p:txBody>
          <a:bodyPr/>
          <a:lstStyle/>
          <a:p>
            <a:endParaRPr lang="es-MX">
              <a:solidFill>
                <a:srgbClr val="002060"/>
              </a:solidFill>
              <a:cs typeface="Arial" charset="0"/>
            </a:endParaRPr>
          </a:p>
        </p:txBody>
      </p:sp>
      <p:sp>
        <p:nvSpPr>
          <p:cNvPr id="55" name="Rectangle 4"/>
          <p:cNvSpPr>
            <a:spLocks noChangeArrowheads="1"/>
          </p:cNvSpPr>
          <p:nvPr/>
        </p:nvSpPr>
        <p:spPr bwMode="auto">
          <a:xfrm rot="5400000">
            <a:off x="2147447" y="5203196"/>
            <a:ext cx="492443" cy="2305063"/>
          </a:xfrm>
          <a:prstGeom prst="rect">
            <a:avLst/>
          </a:prstGeom>
          <a:noFill/>
          <a:ln w="9525" algn="ctr">
            <a:solidFill>
              <a:schemeClr val="bg1"/>
            </a:solidFill>
            <a:miter lim="800000"/>
            <a:headEnd/>
            <a:tailEnd/>
          </a:ln>
        </p:spPr>
        <p:txBody>
          <a:bodyPr vert="vert270" tIns="46800">
            <a:spAutoFit/>
          </a:bodyPr>
          <a:lstStyle/>
          <a:p>
            <a:pPr eaLnBrk="1" hangingPunct="1">
              <a:defRPr/>
            </a:pPr>
            <a:r>
              <a:rPr lang="de-DE" sz="1000" dirty="0">
                <a:solidFill>
                  <a:srgbClr val="6E6452">
                    <a:lumMod val="75000"/>
                  </a:srgbClr>
                </a:solidFill>
                <a:cs typeface="Arial" charset="0"/>
              </a:rPr>
              <a:t>Proyecto para el fortalecimiento institucional  de  AMEXCID</a:t>
            </a:r>
          </a:p>
        </p:txBody>
      </p:sp>
      <p:sp>
        <p:nvSpPr>
          <p:cNvPr id="60" name="Rectangle 4"/>
          <p:cNvSpPr>
            <a:spLocks noChangeArrowheads="1"/>
          </p:cNvSpPr>
          <p:nvPr/>
        </p:nvSpPr>
        <p:spPr bwMode="auto">
          <a:xfrm rot="5400000">
            <a:off x="1768496" y="5776876"/>
            <a:ext cx="338554" cy="1733702"/>
          </a:xfrm>
          <a:prstGeom prst="rect">
            <a:avLst/>
          </a:prstGeom>
          <a:noFill/>
          <a:ln w="9525" algn="ctr">
            <a:noFill/>
            <a:miter lim="800000"/>
            <a:headEnd/>
            <a:tailEnd/>
          </a:ln>
        </p:spPr>
        <p:txBody>
          <a:bodyPr vert="vert270" tIns="46800">
            <a:spAutoFit/>
          </a:bodyPr>
          <a:lstStyle/>
          <a:p>
            <a:pPr algn="ctr">
              <a:defRPr/>
            </a:pPr>
            <a:r>
              <a:rPr lang="de-DE" sz="1000" dirty="0">
                <a:solidFill>
                  <a:srgbClr val="6E6452">
                    <a:lumMod val="75000"/>
                  </a:srgbClr>
                </a:solidFill>
                <a:cs typeface="Arial" charset="0"/>
              </a:rPr>
              <a:t>Fondo para estudios</a:t>
            </a:r>
          </a:p>
        </p:txBody>
      </p:sp>
      <p:sp>
        <p:nvSpPr>
          <p:cNvPr id="30776" name="125 CuadroTexto"/>
          <p:cNvSpPr txBox="1">
            <a:spLocks noChangeArrowheads="1"/>
          </p:cNvSpPr>
          <p:nvPr/>
        </p:nvSpPr>
        <p:spPr bwMode="auto">
          <a:xfrm>
            <a:off x="544049" y="6516225"/>
            <a:ext cx="669363" cy="21544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r" eaLnBrk="1" hangingPunct="1">
              <a:defRPr/>
            </a:pPr>
            <a:r>
              <a:rPr lang="es-MX" sz="800" dirty="0" smtClean="0">
                <a:solidFill>
                  <a:srgbClr val="6E6452">
                    <a:lumMod val="75000"/>
                  </a:srgbClr>
                </a:solidFill>
              </a:rPr>
              <a:t>BMZ </a:t>
            </a:r>
            <a:r>
              <a:rPr lang="es-MX" sz="800" dirty="0" smtClean="0">
                <a:solidFill>
                  <a:srgbClr val="6E6452">
                    <a:lumMod val="75000"/>
                  </a:srgbClr>
                </a:solidFill>
                <a:sym typeface="Wingdings 3" pitchFamily="18" charset="2"/>
              </a:rPr>
              <a:t></a:t>
            </a:r>
            <a:r>
              <a:rPr lang="es-MX" sz="800" dirty="0" smtClean="0">
                <a:solidFill>
                  <a:srgbClr val="6E6452">
                    <a:lumMod val="75000"/>
                  </a:srgbClr>
                </a:solidFill>
              </a:rPr>
              <a:t> </a:t>
            </a:r>
          </a:p>
        </p:txBody>
      </p:sp>
      <p:sp>
        <p:nvSpPr>
          <p:cNvPr id="50" name="Rectangle 2"/>
          <p:cNvSpPr txBox="1">
            <a:spLocks noChangeArrowheads="1"/>
          </p:cNvSpPr>
          <p:nvPr/>
        </p:nvSpPr>
        <p:spPr>
          <a:xfrm>
            <a:off x="2382838" y="733425"/>
            <a:ext cx="4940300" cy="455613"/>
          </a:xfrm>
        </p:spPr>
        <p:txBody>
          <a:bodyPr/>
          <a:lstStyle>
            <a:lvl1pPr algn="l" rtl="0" eaLnBrk="0" fontAlgn="base" hangingPunct="0">
              <a:spcBef>
                <a:spcPct val="0"/>
              </a:spcBef>
              <a:spcAft>
                <a:spcPct val="0"/>
              </a:spcAft>
              <a:defRPr sz="2000">
                <a:solidFill>
                  <a:schemeClr val="accent2"/>
                </a:solidFill>
                <a:latin typeface="+mj-lt"/>
                <a:ea typeface="+mj-ea"/>
                <a:cs typeface="+mj-cs"/>
              </a:defRPr>
            </a:lvl1pPr>
            <a:lvl2pPr algn="l" rtl="0" eaLnBrk="0" fontAlgn="base" hangingPunct="0">
              <a:spcBef>
                <a:spcPct val="0"/>
              </a:spcBef>
              <a:spcAft>
                <a:spcPct val="0"/>
              </a:spcAft>
              <a:defRPr sz="2000">
                <a:solidFill>
                  <a:schemeClr val="accent2"/>
                </a:solidFill>
                <a:latin typeface="Arial" charset="0"/>
              </a:defRPr>
            </a:lvl2pPr>
            <a:lvl3pPr algn="l" rtl="0" eaLnBrk="0" fontAlgn="base" hangingPunct="0">
              <a:spcBef>
                <a:spcPct val="0"/>
              </a:spcBef>
              <a:spcAft>
                <a:spcPct val="0"/>
              </a:spcAft>
              <a:defRPr sz="2000">
                <a:solidFill>
                  <a:schemeClr val="accent2"/>
                </a:solidFill>
                <a:latin typeface="Arial" charset="0"/>
              </a:defRPr>
            </a:lvl3pPr>
            <a:lvl4pPr algn="l" rtl="0" eaLnBrk="0" fontAlgn="base" hangingPunct="0">
              <a:spcBef>
                <a:spcPct val="0"/>
              </a:spcBef>
              <a:spcAft>
                <a:spcPct val="0"/>
              </a:spcAft>
              <a:defRPr sz="2000">
                <a:solidFill>
                  <a:schemeClr val="accent2"/>
                </a:solidFill>
                <a:latin typeface="Arial" charset="0"/>
              </a:defRPr>
            </a:lvl4pPr>
            <a:lvl5pPr algn="l" rtl="0" eaLnBrk="0" fontAlgn="base" hangingPunct="0">
              <a:spcBef>
                <a:spcPct val="0"/>
              </a:spcBef>
              <a:spcAft>
                <a:spcPct val="0"/>
              </a:spcAft>
              <a:defRPr sz="2000">
                <a:solidFill>
                  <a:schemeClr val="accent2"/>
                </a:solidFill>
                <a:latin typeface="Arial" charset="0"/>
              </a:defRPr>
            </a:lvl5pPr>
            <a:lvl6pPr marL="457200" algn="l" rtl="0" fontAlgn="base">
              <a:spcBef>
                <a:spcPct val="0"/>
              </a:spcBef>
              <a:spcAft>
                <a:spcPct val="0"/>
              </a:spcAft>
              <a:defRPr sz="2000">
                <a:solidFill>
                  <a:schemeClr val="accent2"/>
                </a:solidFill>
                <a:latin typeface="Arial" charset="0"/>
              </a:defRPr>
            </a:lvl6pPr>
            <a:lvl7pPr marL="914400" algn="l" rtl="0" fontAlgn="base">
              <a:spcBef>
                <a:spcPct val="0"/>
              </a:spcBef>
              <a:spcAft>
                <a:spcPct val="0"/>
              </a:spcAft>
              <a:defRPr sz="2000">
                <a:solidFill>
                  <a:schemeClr val="accent2"/>
                </a:solidFill>
                <a:latin typeface="Arial" charset="0"/>
              </a:defRPr>
            </a:lvl7pPr>
            <a:lvl8pPr marL="1371600" algn="l" rtl="0" fontAlgn="base">
              <a:spcBef>
                <a:spcPct val="0"/>
              </a:spcBef>
              <a:spcAft>
                <a:spcPct val="0"/>
              </a:spcAft>
              <a:defRPr sz="2000">
                <a:solidFill>
                  <a:schemeClr val="accent2"/>
                </a:solidFill>
                <a:latin typeface="Arial" charset="0"/>
              </a:defRPr>
            </a:lvl8pPr>
            <a:lvl9pPr marL="1828800" algn="l" rtl="0" fontAlgn="base">
              <a:spcBef>
                <a:spcPct val="0"/>
              </a:spcBef>
              <a:spcAft>
                <a:spcPct val="0"/>
              </a:spcAft>
              <a:defRPr sz="2000">
                <a:solidFill>
                  <a:schemeClr val="accent2"/>
                </a:solidFill>
                <a:latin typeface="Arial" charset="0"/>
              </a:defRPr>
            </a:lvl9pPr>
          </a:lstStyle>
          <a:p>
            <a:pPr eaLnBrk="1" hangingPunct="1">
              <a:defRPr/>
            </a:pPr>
            <a:r>
              <a:rPr lang="de-DE" sz="2400" dirty="0">
                <a:solidFill>
                  <a:srgbClr val="C00000"/>
                </a:solidFill>
              </a:rPr>
              <a:t>GIZ in Mexico - Portfolio</a:t>
            </a:r>
          </a:p>
          <a:p>
            <a:pPr eaLnBrk="1" hangingPunct="1">
              <a:defRPr/>
            </a:pPr>
            <a:r>
              <a:rPr lang="en-US" sz="2400" b="0" kern="0" dirty="0" smtClean="0">
                <a:solidFill>
                  <a:srgbClr val="003378"/>
                </a:solidFill>
              </a:rPr>
              <a:t> </a:t>
            </a:r>
            <a:endParaRPr lang="es-ES" sz="2400" b="0" kern="0" dirty="0" smtClean="0">
              <a:solidFill>
                <a:srgbClr val="003366"/>
              </a:solidFill>
            </a:endParaRPr>
          </a:p>
        </p:txBody>
      </p:sp>
      <p:sp>
        <p:nvSpPr>
          <p:cNvPr id="30778" name="124 CuadroTexto"/>
          <p:cNvSpPr txBox="1">
            <a:spLocks noChangeArrowheads="1"/>
          </p:cNvSpPr>
          <p:nvPr/>
        </p:nvSpPr>
        <p:spPr bwMode="auto">
          <a:xfrm>
            <a:off x="-60325" y="6248400"/>
            <a:ext cx="133826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r" eaLnBrk="1" hangingPunct="1">
              <a:defRPr/>
            </a:pPr>
            <a:r>
              <a:rPr lang="es-MX" sz="800" dirty="0" smtClean="0">
                <a:solidFill>
                  <a:srgbClr val="6E6452">
                    <a:lumMod val="75000"/>
                  </a:srgbClr>
                </a:solidFill>
              </a:rPr>
              <a:t>BMZ-AMEXCID </a:t>
            </a:r>
            <a:r>
              <a:rPr lang="es-MX" sz="800" dirty="0" smtClean="0">
                <a:solidFill>
                  <a:srgbClr val="6E6452">
                    <a:lumMod val="75000"/>
                  </a:srgbClr>
                </a:solidFill>
                <a:sym typeface="Wingdings 3" pitchFamily="18" charset="2"/>
              </a:rPr>
              <a:t> 2 M€</a:t>
            </a:r>
            <a:r>
              <a:rPr lang="es-MX" sz="800" dirty="0" smtClean="0">
                <a:solidFill>
                  <a:srgbClr val="6E6452">
                    <a:lumMod val="75000"/>
                  </a:srgbClr>
                </a:solidFill>
              </a:rPr>
              <a:t> </a:t>
            </a:r>
          </a:p>
        </p:txBody>
      </p:sp>
      <p:sp>
        <p:nvSpPr>
          <p:cNvPr id="51" name="Ellipse 8"/>
          <p:cNvSpPr>
            <a:spLocks noChangeArrowheads="1"/>
          </p:cNvSpPr>
          <p:nvPr/>
        </p:nvSpPr>
        <p:spPr bwMode="auto">
          <a:xfrm>
            <a:off x="4157020" y="2271713"/>
            <a:ext cx="1676896" cy="1664392"/>
          </a:xfrm>
          <a:prstGeom prst="ellipse">
            <a:avLst/>
          </a:prstGeom>
          <a:noFill/>
          <a:ln w="200025" cap="sq" algn="ctr">
            <a:solidFill>
              <a:srgbClr val="F56F0B">
                <a:alpha val="89018"/>
              </a:srgbClr>
            </a:solidFill>
            <a:bevel/>
            <a:headEnd/>
            <a:tailEnd/>
          </a:ln>
          <a:extLst>
            <a:ext uri="{909E8E84-426E-40DD-AFC4-6F175D3DCCD1}">
              <a14:hiddenFill xmlns:a14="http://schemas.microsoft.com/office/drawing/2010/main">
                <a:solidFill>
                  <a:srgbClr val="FFFFFF"/>
                </a:solidFill>
              </a14:hiddenFill>
            </a:ext>
          </a:extLst>
        </p:spPr>
        <p:txBody>
          <a:bodyPr/>
          <a:lstStyle/>
          <a:p>
            <a:endParaRPr lang="es-MX">
              <a:cs typeface="Arial" charset="0"/>
            </a:endParaRPr>
          </a:p>
        </p:txBody>
      </p:sp>
      <p:sp>
        <p:nvSpPr>
          <p:cNvPr id="52" name="Rectangle 4"/>
          <p:cNvSpPr>
            <a:spLocks noChangeArrowheads="1"/>
          </p:cNvSpPr>
          <p:nvPr/>
        </p:nvSpPr>
        <p:spPr bwMode="auto">
          <a:xfrm rot="5400000">
            <a:off x="3028159" y="4179709"/>
            <a:ext cx="338554" cy="2088183"/>
          </a:xfrm>
          <a:prstGeom prst="rect">
            <a:avLst/>
          </a:prstGeom>
          <a:noFill/>
          <a:ln w="9525" algn="ctr">
            <a:noFill/>
            <a:miter lim="800000"/>
            <a:headEnd/>
            <a:tailEnd/>
          </a:ln>
        </p:spPr>
        <p:txBody>
          <a:bodyPr vert="vert270" tIns="46800">
            <a:spAutoFit/>
          </a:bodyPr>
          <a:lstStyle/>
          <a:p>
            <a:pPr algn="ctr">
              <a:defRPr/>
            </a:pPr>
            <a:r>
              <a:rPr lang="de-DE" sz="1000" dirty="0" smtClean="0">
                <a:solidFill>
                  <a:srgbClr val="FFFFFF"/>
                </a:solidFill>
                <a:cs typeface="Arial" charset="0"/>
              </a:rPr>
              <a:t>Escuelas Bajas en Emisiones</a:t>
            </a:r>
            <a:endParaRPr lang="de-DE" sz="1000" dirty="0">
              <a:solidFill>
                <a:srgbClr val="FFFFFF"/>
              </a:solidFill>
              <a:cs typeface="Arial" charset="0"/>
            </a:endParaRPr>
          </a:p>
        </p:txBody>
      </p:sp>
      <p:sp>
        <p:nvSpPr>
          <p:cNvPr id="53" name="106 CuadroTexto"/>
          <p:cNvSpPr txBox="1">
            <a:spLocks noChangeArrowheads="1"/>
          </p:cNvSpPr>
          <p:nvPr/>
        </p:nvSpPr>
        <p:spPr bwMode="auto">
          <a:xfrm>
            <a:off x="219075" y="5141463"/>
            <a:ext cx="169068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pPr algn="r" eaLnBrk="1" hangingPunct="1">
              <a:defRPr/>
            </a:pPr>
            <a:r>
              <a:rPr lang="es-MX" sz="800" dirty="0" smtClean="0">
                <a:solidFill>
                  <a:srgbClr val="6E6452">
                    <a:lumMod val="75000"/>
                  </a:srgbClr>
                </a:solidFill>
              </a:rPr>
              <a:t>BMZ/RU -SEMARNAT </a:t>
            </a:r>
            <a:r>
              <a:rPr lang="es-MX" sz="800" dirty="0" smtClean="0">
                <a:solidFill>
                  <a:srgbClr val="6E6452">
                    <a:lumMod val="75000"/>
                  </a:srgbClr>
                </a:solidFill>
                <a:sym typeface="Wingdings 3" pitchFamily="18" charset="2"/>
              </a:rPr>
              <a:t> 0.3 M€</a:t>
            </a:r>
            <a:r>
              <a:rPr lang="es-MX" sz="800" dirty="0" smtClean="0">
                <a:solidFill>
                  <a:srgbClr val="6E6452">
                    <a:lumMod val="75000"/>
                  </a:srgbClr>
                </a:solidFill>
              </a:rPr>
              <a:t> </a:t>
            </a:r>
          </a:p>
        </p:txBody>
      </p:sp>
    </p:spTree>
    <p:extLst>
      <p:ext uri="{BB962C8B-B14F-4D97-AF65-F5344CB8AC3E}">
        <p14:creationId xmlns:p14="http://schemas.microsoft.com/office/powerpoint/2010/main" val="3211385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feld 28"/>
          <p:cNvSpPr txBox="1"/>
          <p:nvPr/>
        </p:nvSpPr>
        <p:spPr>
          <a:xfrm>
            <a:off x="329313" y="1403970"/>
            <a:ext cx="6912768" cy="461665"/>
          </a:xfrm>
          <a:prstGeom prst="rect">
            <a:avLst/>
          </a:prstGeom>
          <a:noFill/>
        </p:spPr>
        <p:txBody>
          <a:bodyPr wrap="square" rtlCol="0">
            <a:spAutoFit/>
          </a:bodyPr>
          <a:lstStyle/>
          <a:p>
            <a:pPr eaLnBrk="1" hangingPunct="1"/>
            <a:r>
              <a:rPr lang="de-DE" sz="2400" kern="0" dirty="0">
                <a:solidFill>
                  <a:srgbClr val="C00000"/>
                </a:solidFill>
                <a:latin typeface="+mj-lt"/>
                <a:ea typeface="+mj-ea"/>
                <a:cs typeface="+mj-cs"/>
              </a:rPr>
              <a:t>MRV of NAMAs: </a:t>
            </a:r>
            <a:r>
              <a:rPr lang="de-DE" sz="2400" kern="0" dirty="0" smtClean="0">
                <a:solidFill>
                  <a:srgbClr val="C00000"/>
                </a:solidFill>
                <a:latin typeface="+mj-lt"/>
                <a:ea typeface="+mj-ea"/>
                <a:cs typeface="+mj-cs"/>
              </a:rPr>
              <a:t>Reporting</a:t>
            </a:r>
            <a:endParaRPr lang="de-DE" sz="2400" kern="0" dirty="0">
              <a:solidFill>
                <a:srgbClr val="C00000"/>
              </a:solidFill>
              <a:latin typeface="+mj-lt"/>
              <a:ea typeface="+mj-ea"/>
              <a:cs typeface="+mj-cs"/>
            </a:endParaRPr>
          </a:p>
        </p:txBody>
      </p:sp>
      <p:sp>
        <p:nvSpPr>
          <p:cNvPr id="51" name="Abgerundetes Rechteck 50"/>
          <p:cNvSpPr/>
          <p:nvPr/>
        </p:nvSpPr>
        <p:spPr>
          <a:xfrm>
            <a:off x="8728885" y="1578832"/>
            <a:ext cx="368212" cy="81000"/>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18" name="Rechteck 11"/>
          <p:cNvSpPr/>
          <p:nvPr/>
        </p:nvSpPr>
        <p:spPr>
          <a:xfrm>
            <a:off x="271209" y="2271022"/>
            <a:ext cx="8641782" cy="4816703"/>
          </a:xfrm>
          <a:prstGeom prst="rect">
            <a:avLst/>
          </a:prstGeom>
        </p:spPr>
        <p:txBody>
          <a:bodyPr wrap="square">
            <a:spAutoFit/>
          </a:bodyPr>
          <a:lstStyle/>
          <a:p>
            <a:pPr marL="285750" lvl="0" indent="-285750" algn="just" defTabSz="711200">
              <a:lnSpc>
                <a:spcPct val="90000"/>
              </a:lnSpc>
              <a:spcAft>
                <a:spcPct val="35000"/>
              </a:spcAft>
              <a:buClr>
                <a:srgbClr val="C00000"/>
              </a:buClr>
              <a:buFont typeface="Arial" panose="020B0604020202020204" pitchFamily="34" charset="0"/>
              <a:buChar char="•"/>
            </a:pPr>
            <a:r>
              <a:rPr lang="en-US" sz="2000" b="0" dirty="0" smtClean="0">
                <a:solidFill>
                  <a:schemeClr val="tx2"/>
                </a:solidFill>
                <a:latin typeface="+mj-lt"/>
              </a:rPr>
              <a:t>Follow </a:t>
            </a:r>
            <a:r>
              <a:rPr lang="en-US" sz="2000" dirty="0" smtClean="0">
                <a:solidFill>
                  <a:schemeClr val="tx2"/>
                </a:solidFill>
                <a:latin typeface="+mj-lt"/>
              </a:rPr>
              <a:t>Guidelines </a:t>
            </a:r>
            <a:r>
              <a:rPr lang="en-US" sz="2000" dirty="0">
                <a:solidFill>
                  <a:schemeClr val="tx2"/>
                </a:solidFill>
                <a:latin typeface="+mj-lt"/>
              </a:rPr>
              <a:t>for submission of BURs</a:t>
            </a:r>
            <a:r>
              <a:rPr lang="en-US" sz="2000" b="0" dirty="0">
                <a:solidFill>
                  <a:schemeClr val="tx2"/>
                </a:solidFill>
                <a:latin typeface="+mj-lt"/>
              </a:rPr>
              <a:t>, as adopted in Durban.</a:t>
            </a:r>
          </a:p>
          <a:p>
            <a:pPr marL="800100" indent="-342900" algn="just">
              <a:buClr>
                <a:srgbClr val="C00000"/>
              </a:buClr>
              <a:buFont typeface="Courier New" panose="02070309020205020404" pitchFamily="49" charset="0"/>
              <a:buChar char="o"/>
            </a:pPr>
            <a:r>
              <a:rPr lang="de-DE" sz="1800" b="0" i="1" dirty="0">
                <a:solidFill>
                  <a:schemeClr val="tx2"/>
                </a:solidFill>
                <a:latin typeface="+mj-lt"/>
              </a:rPr>
              <a:t>Quantitative information </a:t>
            </a:r>
            <a:r>
              <a:rPr lang="de-DE" sz="1800" b="0" dirty="0">
                <a:solidFill>
                  <a:schemeClr val="tx2"/>
                </a:solidFill>
                <a:latin typeface="+mj-lt"/>
              </a:rPr>
              <a:t>– data on emission savings and methodologies </a:t>
            </a:r>
          </a:p>
          <a:p>
            <a:pPr marL="800100" indent="-342900" algn="just">
              <a:buClr>
                <a:srgbClr val="C00000"/>
              </a:buClr>
              <a:buFont typeface="Courier New" panose="02070309020205020404" pitchFamily="49" charset="0"/>
              <a:buChar char="o"/>
            </a:pPr>
            <a:r>
              <a:rPr lang="de-DE" sz="1800" b="0" i="1" dirty="0">
                <a:solidFill>
                  <a:schemeClr val="tx2"/>
                </a:solidFill>
                <a:latin typeface="+mj-lt"/>
              </a:rPr>
              <a:t>Qualitative information </a:t>
            </a:r>
            <a:r>
              <a:rPr lang="de-DE" sz="1800" b="0" dirty="0">
                <a:solidFill>
                  <a:schemeClr val="tx2"/>
                </a:solidFill>
                <a:latin typeface="+mj-lt"/>
              </a:rPr>
              <a:t>– data on sustainability objectives, coverage, institutional arrangements and activities within the NAMA</a:t>
            </a:r>
            <a:r>
              <a:rPr lang="de-DE" sz="1800" b="0" dirty="0" smtClean="0">
                <a:solidFill>
                  <a:schemeClr val="tx2"/>
                </a:solidFill>
                <a:latin typeface="+mj-lt"/>
              </a:rPr>
              <a:t>.</a:t>
            </a:r>
          </a:p>
          <a:p>
            <a:pPr marL="742950" indent="-285750" algn="just">
              <a:buClr>
                <a:schemeClr val="tx2"/>
              </a:buClr>
              <a:buFont typeface="Arial" pitchFamily="34" charset="0"/>
              <a:buChar char="•"/>
            </a:pPr>
            <a:endParaRPr lang="de-DE" sz="2000" b="0" dirty="0" smtClean="0">
              <a:solidFill>
                <a:schemeClr val="tx2"/>
              </a:solidFill>
              <a:latin typeface="+mj-lt"/>
            </a:endParaRPr>
          </a:p>
          <a:p>
            <a:pPr marL="342900" indent="-342900" algn="just">
              <a:spcAft>
                <a:spcPts val="600"/>
              </a:spcAft>
              <a:buClr>
                <a:srgbClr val="C00000"/>
              </a:buClr>
              <a:buFont typeface="Arial" panose="020B0604020202020204" pitchFamily="34" charset="0"/>
              <a:buChar char="•"/>
            </a:pPr>
            <a:r>
              <a:rPr lang="de-DE" sz="2000" dirty="0" smtClean="0">
                <a:solidFill>
                  <a:schemeClr val="tx2"/>
                </a:solidFill>
                <a:latin typeface="+mj-lt"/>
              </a:rPr>
              <a:t>Designate organisations </a:t>
            </a:r>
            <a:r>
              <a:rPr lang="de-DE" sz="2000" b="0" dirty="0" smtClean="0">
                <a:solidFill>
                  <a:schemeClr val="tx2"/>
                </a:solidFill>
                <a:latin typeface="+mj-lt"/>
              </a:rPr>
              <a:t>responsible for </a:t>
            </a:r>
            <a:r>
              <a:rPr lang="de-DE" sz="2000" b="0" dirty="0">
                <a:solidFill>
                  <a:schemeClr val="tx2"/>
                </a:solidFill>
                <a:latin typeface="+mj-lt"/>
              </a:rPr>
              <a:t>reporting to the UNFCCC (</a:t>
            </a:r>
            <a:r>
              <a:rPr lang="de-DE" sz="2000" b="0" dirty="0" smtClean="0">
                <a:solidFill>
                  <a:schemeClr val="tx2"/>
                </a:solidFill>
                <a:latin typeface="+mj-lt"/>
              </a:rPr>
              <a:t>BURs), </a:t>
            </a:r>
            <a:r>
              <a:rPr lang="de-DE" sz="2000" b="0" dirty="0">
                <a:solidFill>
                  <a:schemeClr val="tx2"/>
                </a:solidFill>
                <a:latin typeface="+mj-lt"/>
              </a:rPr>
              <a:t>to NAMAs‘ financiers and to the national government. </a:t>
            </a:r>
            <a:endParaRPr lang="de-DE" sz="2000" b="0" dirty="0" smtClean="0">
              <a:solidFill>
                <a:schemeClr val="tx2"/>
              </a:solidFill>
              <a:latin typeface="+mj-lt"/>
            </a:endParaRPr>
          </a:p>
          <a:p>
            <a:pPr algn="just">
              <a:spcAft>
                <a:spcPts val="600"/>
              </a:spcAft>
              <a:buClr>
                <a:srgbClr val="C00000"/>
              </a:buClr>
            </a:pPr>
            <a:endParaRPr lang="de-DE" sz="2000" b="0" dirty="0" smtClean="0">
              <a:solidFill>
                <a:schemeClr val="tx2"/>
              </a:solidFill>
              <a:latin typeface="+mj-lt"/>
            </a:endParaRPr>
          </a:p>
          <a:p>
            <a:pPr marL="342900" indent="-342900" algn="just">
              <a:spcAft>
                <a:spcPts val="600"/>
              </a:spcAft>
              <a:buClr>
                <a:srgbClr val="C00000"/>
              </a:buClr>
              <a:buFont typeface="Arial" panose="020B0604020202020204" pitchFamily="34" charset="0"/>
              <a:buChar char="•"/>
            </a:pPr>
            <a:r>
              <a:rPr lang="de-DE" sz="2000" b="0" dirty="0" smtClean="0">
                <a:solidFill>
                  <a:schemeClr val="tx2"/>
                </a:solidFill>
                <a:latin typeface="+mj-lt"/>
              </a:rPr>
              <a:t>Use </a:t>
            </a:r>
            <a:r>
              <a:rPr lang="de-DE" sz="2000" dirty="0">
                <a:solidFill>
                  <a:schemeClr val="tx2"/>
                </a:solidFill>
                <a:latin typeface="+mj-lt"/>
              </a:rPr>
              <a:t>submission templates </a:t>
            </a:r>
            <a:r>
              <a:rPr lang="de-DE" sz="2000" b="0" dirty="0">
                <a:solidFill>
                  <a:schemeClr val="tx2"/>
                </a:solidFill>
                <a:latin typeface="+mj-lt"/>
              </a:rPr>
              <a:t>for the reporting to the </a:t>
            </a:r>
            <a:r>
              <a:rPr lang="de-DE" sz="2000" b="0" dirty="0" smtClean="0">
                <a:solidFill>
                  <a:schemeClr val="tx2"/>
                </a:solidFill>
                <a:latin typeface="+mj-lt"/>
              </a:rPr>
              <a:t>UNFCCC registry and </a:t>
            </a:r>
            <a:r>
              <a:rPr lang="de-DE" sz="2000" b="0" dirty="0">
                <a:solidFill>
                  <a:schemeClr val="tx2"/>
                </a:solidFill>
                <a:latin typeface="+mj-lt"/>
              </a:rPr>
              <a:t>through NCs and BURs. </a:t>
            </a:r>
            <a:endParaRPr lang="de-DE" sz="2000" b="0" dirty="0" smtClean="0">
              <a:solidFill>
                <a:schemeClr val="tx2"/>
              </a:solidFill>
              <a:latin typeface="+mj-lt"/>
            </a:endParaRPr>
          </a:p>
          <a:p>
            <a:pPr algn="just">
              <a:spcAft>
                <a:spcPts val="600"/>
              </a:spcAft>
              <a:buClr>
                <a:srgbClr val="C00000"/>
              </a:buClr>
            </a:pPr>
            <a:endParaRPr lang="de-DE" sz="2000" b="0" dirty="0" smtClean="0">
              <a:solidFill>
                <a:schemeClr val="tx2"/>
              </a:solidFill>
              <a:latin typeface="+mj-lt"/>
            </a:endParaRPr>
          </a:p>
          <a:p>
            <a:pPr marL="342900" indent="-342900" algn="just">
              <a:spcAft>
                <a:spcPts val="600"/>
              </a:spcAft>
              <a:buClr>
                <a:srgbClr val="C00000"/>
              </a:buClr>
              <a:buFont typeface="Arial" panose="020B0604020202020204" pitchFamily="34" charset="0"/>
              <a:buChar char="•"/>
            </a:pPr>
            <a:r>
              <a:rPr lang="de-DE" sz="2000" b="0" dirty="0" smtClean="0">
                <a:solidFill>
                  <a:schemeClr val="tx2"/>
                </a:solidFill>
                <a:latin typeface="+mj-lt"/>
              </a:rPr>
              <a:t>Define </a:t>
            </a:r>
            <a:r>
              <a:rPr lang="de-DE" sz="2000" dirty="0">
                <a:solidFill>
                  <a:schemeClr val="tx2"/>
                </a:solidFill>
                <a:latin typeface="+mj-lt"/>
              </a:rPr>
              <a:t>clear responsibilities </a:t>
            </a:r>
            <a:r>
              <a:rPr lang="de-DE" sz="2000" b="0" dirty="0">
                <a:solidFill>
                  <a:schemeClr val="tx2"/>
                </a:solidFill>
                <a:latin typeface="+mj-lt"/>
              </a:rPr>
              <a:t>for the NAMA implementers. </a:t>
            </a:r>
          </a:p>
          <a:p>
            <a:pPr lvl="0" algn="just" defTabSz="711200">
              <a:lnSpc>
                <a:spcPct val="90000"/>
              </a:lnSpc>
              <a:spcAft>
                <a:spcPct val="35000"/>
              </a:spcAft>
              <a:buClr>
                <a:srgbClr val="C00000"/>
              </a:buClr>
            </a:pPr>
            <a:endParaRPr lang="en-GB" sz="2000" b="0" dirty="0" smtClean="0">
              <a:solidFill>
                <a:schemeClr val="tx2"/>
              </a:solidFill>
              <a:latin typeface="+mj-lt"/>
            </a:endParaRPr>
          </a:p>
          <a:p>
            <a:pPr lvl="0" algn="just" defTabSz="711200">
              <a:lnSpc>
                <a:spcPct val="90000"/>
              </a:lnSpc>
              <a:spcBef>
                <a:spcPct val="0"/>
              </a:spcBef>
              <a:spcAft>
                <a:spcPct val="35000"/>
              </a:spcAft>
            </a:pPr>
            <a:endParaRPr lang="de-DE" sz="2000" dirty="0">
              <a:solidFill>
                <a:schemeClr val="tx2"/>
              </a:solidFill>
              <a:latin typeface="+mj-lt"/>
            </a:endParaRPr>
          </a:p>
        </p:txBody>
      </p:sp>
      <p:grpSp>
        <p:nvGrpSpPr>
          <p:cNvPr id="14" name="Gruppieren 53"/>
          <p:cNvGrpSpPr/>
          <p:nvPr/>
        </p:nvGrpSpPr>
        <p:grpSpPr>
          <a:xfrm>
            <a:off x="7430901" y="1152333"/>
            <a:ext cx="1548000" cy="1080000"/>
            <a:chOff x="5940152" y="404664"/>
            <a:chExt cx="2525629" cy="1678815"/>
          </a:xfrm>
        </p:grpSpPr>
        <p:sp>
          <p:nvSpPr>
            <p:cNvPr id="15" name="Gebogener Pfeil 54"/>
            <p:cNvSpPr/>
            <p:nvPr/>
          </p:nvSpPr>
          <p:spPr>
            <a:xfrm>
              <a:off x="6359856" y="404664"/>
              <a:ext cx="1678815" cy="1678815"/>
            </a:xfrm>
            <a:prstGeom prst="circularArrow">
              <a:avLst>
                <a:gd name="adj1" fmla="val 15680"/>
                <a:gd name="adj2" fmla="val 1142319"/>
                <a:gd name="adj3" fmla="val 20457687"/>
                <a:gd name="adj4" fmla="val 682382"/>
                <a:gd name="adj5" fmla="val 12500"/>
              </a:avLst>
            </a:prstGeom>
            <a:gradFill flip="none" rotWithShape="1">
              <a:gsLst>
                <a:gs pos="0">
                  <a:srgbClr val="78BC85">
                    <a:shade val="30000"/>
                    <a:satMod val="115000"/>
                  </a:srgbClr>
                </a:gs>
                <a:gs pos="50000">
                  <a:srgbClr val="78BC85">
                    <a:shade val="67500"/>
                    <a:satMod val="115000"/>
                  </a:srgbClr>
                </a:gs>
                <a:gs pos="100000">
                  <a:srgbClr val="78BC85">
                    <a:shade val="100000"/>
                    <a:satMod val="115000"/>
                  </a:srgbClr>
                </a:gs>
              </a:gsLst>
              <a:lin ang="13500000" scaled="1"/>
              <a:tileRect/>
            </a:gra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Calibri" pitchFamily="34" charset="0"/>
              </a:endParaRPr>
            </a:p>
          </p:txBody>
        </p:sp>
        <p:grpSp>
          <p:nvGrpSpPr>
            <p:cNvPr id="16" name="Gruppieren 95"/>
            <p:cNvGrpSpPr/>
            <p:nvPr/>
          </p:nvGrpSpPr>
          <p:grpSpPr>
            <a:xfrm>
              <a:off x="5940152" y="725614"/>
              <a:ext cx="2525629" cy="1039384"/>
              <a:chOff x="5940152" y="725614"/>
              <a:chExt cx="2525629" cy="1039384"/>
            </a:xfrm>
          </p:grpSpPr>
          <p:sp>
            <p:nvSpPr>
              <p:cNvPr id="20" name="Abgerundetes Rechteck 58"/>
              <p:cNvSpPr/>
              <p:nvPr/>
            </p:nvSpPr>
            <p:spPr>
              <a:xfrm>
                <a:off x="7668344" y="1639087"/>
                <a:ext cx="797437" cy="125911"/>
              </a:xfrm>
              <a:prstGeom prst="roundRect">
                <a:avLst/>
              </a:prstGeom>
              <a:solidFill>
                <a:schemeClr val="tx2">
                  <a:lumMod val="20000"/>
                  <a:lumOff val="80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21" name="Abgerundetes Rechteck 59"/>
              <p:cNvSpPr/>
              <p:nvPr/>
            </p:nvSpPr>
            <p:spPr>
              <a:xfrm>
                <a:off x="5940152" y="1639087"/>
                <a:ext cx="797437" cy="125911"/>
              </a:xfrm>
              <a:prstGeom prst="roundRect">
                <a:avLst/>
              </a:prstGeom>
              <a:solidFill>
                <a:srgbClr val="C00000"/>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22" name="Abgerundetes Rechteck 60"/>
              <p:cNvSpPr/>
              <p:nvPr/>
            </p:nvSpPr>
            <p:spPr>
              <a:xfrm>
                <a:off x="5940152"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23" name="Abgerundetes Rechteck 61"/>
              <p:cNvSpPr/>
              <p:nvPr/>
            </p:nvSpPr>
            <p:spPr>
              <a:xfrm>
                <a:off x="7668344"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17" name="Abgerundetes Rechteck 56"/>
            <p:cNvSpPr/>
            <p:nvPr/>
          </p:nvSpPr>
          <p:spPr>
            <a:xfrm>
              <a:off x="7020272" y="1484784"/>
              <a:ext cx="432048" cy="144016"/>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Tree>
    <p:extLst>
      <p:ext uri="{BB962C8B-B14F-4D97-AF65-F5344CB8AC3E}">
        <p14:creationId xmlns:p14="http://schemas.microsoft.com/office/powerpoint/2010/main" val="33129088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rgbClr val="C00000"/>
                </a:solidFill>
              </a:rPr>
              <a:t>What to Report</a:t>
            </a:r>
            <a:endParaRPr lang="en-GB" b="1" dirty="0">
              <a:solidFill>
                <a:srgbClr val="C00000"/>
              </a:solidFill>
            </a:endParaRPr>
          </a:p>
        </p:txBody>
      </p:sp>
      <p:sp>
        <p:nvSpPr>
          <p:cNvPr id="3" name="Content Placeholder 2"/>
          <p:cNvSpPr>
            <a:spLocks noGrp="1"/>
          </p:cNvSpPr>
          <p:nvPr>
            <p:ph idx="1"/>
          </p:nvPr>
        </p:nvSpPr>
        <p:spPr/>
        <p:txBody>
          <a:bodyPr>
            <a:normAutofit/>
          </a:bodyPr>
          <a:lstStyle/>
          <a:p>
            <a:r>
              <a:rPr lang="en-GB" dirty="0"/>
              <a:t>The key objective to increase the “transparency of mitigation efforts made by the developing countries’ as well as build mutual confidence among all countries” </a:t>
            </a:r>
          </a:p>
          <a:p>
            <a:r>
              <a:rPr lang="en-GB" dirty="0" smtClean="0"/>
              <a:t>Reporting </a:t>
            </a:r>
            <a:r>
              <a:rPr lang="en-GB" dirty="0"/>
              <a:t>is an important part of MRV and will be governed by the requirements of financiers, domestic policy makers and international reporting </a:t>
            </a:r>
            <a:r>
              <a:rPr lang="en-GB" dirty="0" smtClean="0"/>
              <a:t>requirements.</a:t>
            </a:r>
          </a:p>
          <a:p>
            <a:r>
              <a:rPr lang="en-GB" dirty="0" smtClean="0"/>
              <a:t>Two </a:t>
            </a:r>
            <a:r>
              <a:rPr lang="en-GB" dirty="0"/>
              <a:t>key elements of reporting are: </a:t>
            </a:r>
            <a:endParaRPr lang="en-GB" dirty="0" smtClean="0"/>
          </a:p>
          <a:p>
            <a:pPr marL="1371600" lvl="2" indent="-457200">
              <a:buAutoNum type="alphaLcParenR"/>
            </a:pPr>
            <a:r>
              <a:rPr lang="en-GB" dirty="0" smtClean="0"/>
              <a:t>reporting </a:t>
            </a:r>
            <a:r>
              <a:rPr lang="en-GB" dirty="0"/>
              <a:t>regularly; </a:t>
            </a:r>
            <a:r>
              <a:rPr lang="en-GB" dirty="0" smtClean="0"/>
              <a:t>and</a:t>
            </a:r>
          </a:p>
          <a:p>
            <a:pPr marL="1371600" lvl="2" indent="-457200">
              <a:buAutoNum type="alphaLcParenR"/>
            </a:pPr>
            <a:r>
              <a:rPr lang="en-GB" dirty="0" smtClean="0"/>
              <a:t>clearly </a:t>
            </a:r>
            <a:r>
              <a:rPr lang="en-GB" dirty="0"/>
              <a:t>identifying the audience and designing reporting requirements accordingly.</a:t>
            </a:r>
          </a:p>
        </p:txBody>
      </p:sp>
    </p:spTree>
    <p:extLst>
      <p:ext uri="{BB962C8B-B14F-4D97-AF65-F5344CB8AC3E}">
        <p14:creationId xmlns:p14="http://schemas.microsoft.com/office/powerpoint/2010/main" val="26541505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b="1" dirty="0">
                <a:solidFill>
                  <a:srgbClr val="C00000"/>
                </a:solidFill>
              </a:rPr>
              <a:t>Overview of </a:t>
            </a:r>
            <a:r>
              <a:rPr lang="en-GB" b="1" dirty="0" smtClean="0">
                <a:solidFill>
                  <a:srgbClr val="C00000"/>
                </a:solidFill>
              </a:rPr>
              <a:t>Reporting:  </a:t>
            </a:r>
            <a:r>
              <a:rPr lang="en-GB" sz="2000" b="1" dirty="0">
                <a:solidFill>
                  <a:srgbClr val="C00000"/>
                </a:solidFill>
              </a:rPr>
              <a:t>What, Who, How and When? </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497" y="2111102"/>
            <a:ext cx="8816552" cy="4084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529612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feld 27"/>
          <p:cNvSpPr txBox="1"/>
          <p:nvPr/>
        </p:nvSpPr>
        <p:spPr>
          <a:xfrm>
            <a:off x="330100" y="1460643"/>
            <a:ext cx="6912768" cy="461665"/>
          </a:xfrm>
          <a:prstGeom prst="rect">
            <a:avLst/>
          </a:prstGeom>
          <a:noFill/>
        </p:spPr>
        <p:txBody>
          <a:bodyPr wrap="square" rtlCol="0">
            <a:spAutoFit/>
          </a:bodyPr>
          <a:lstStyle/>
          <a:p>
            <a:pPr eaLnBrk="1" hangingPunct="1"/>
            <a:r>
              <a:rPr lang="de-DE" sz="2400" dirty="0">
                <a:solidFill>
                  <a:srgbClr val="C00000"/>
                </a:solidFill>
                <a:latin typeface="+mj-lt"/>
                <a:ea typeface="+mj-ea"/>
                <a:cs typeface="+mj-cs"/>
              </a:rPr>
              <a:t>MRV </a:t>
            </a:r>
            <a:r>
              <a:rPr lang="de-DE" sz="2400" dirty="0" err="1">
                <a:solidFill>
                  <a:srgbClr val="C00000"/>
                </a:solidFill>
                <a:latin typeface="+mj-lt"/>
                <a:ea typeface="+mj-ea"/>
                <a:cs typeface="+mj-cs"/>
              </a:rPr>
              <a:t>of</a:t>
            </a:r>
            <a:r>
              <a:rPr lang="de-DE" sz="2400" dirty="0">
                <a:solidFill>
                  <a:srgbClr val="C00000"/>
                </a:solidFill>
                <a:latin typeface="+mj-lt"/>
                <a:ea typeface="+mj-ea"/>
                <a:cs typeface="+mj-cs"/>
              </a:rPr>
              <a:t> NAMAs: </a:t>
            </a:r>
            <a:r>
              <a:rPr lang="de-DE" sz="2400" dirty="0" err="1">
                <a:solidFill>
                  <a:srgbClr val="C00000"/>
                </a:solidFill>
                <a:latin typeface="+mj-lt"/>
                <a:ea typeface="+mj-ea"/>
                <a:cs typeface="+mj-cs"/>
              </a:rPr>
              <a:t>Verification</a:t>
            </a:r>
            <a:endParaRPr lang="de-DE" sz="2400" dirty="0">
              <a:solidFill>
                <a:srgbClr val="C00000"/>
              </a:solidFill>
              <a:latin typeface="+mj-lt"/>
              <a:ea typeface="+mj-ea"/>
              <a:cs typeface="+mj-cs"/>
            </a:endParaRPr>
          </a:p>
        </p:txBody>
      </p:sp>
      <p:grpSp>
        <p:nvGrpSpPr>
          <p:cNvPr id="33" name="Gruppieren 32"/>
          <p:cNvGrpSpPr/>
          <p:nvPr/>
        </p:nvGrpSpPr>
        <p:grpSpPr>
          <a:xfrm>
            <a:off x="7387258" y="1227455"/>
            <a:ext cx="1548000" cy="1080000"/>
            <a:chOff x="5940152" y="404664"/>
            <a:chExt cx="2525629" cy="1678815"/>
          </a:xfrm>
        </p:grpSpPr>
        <p:sp>
          <p:nvSpPr>
            <p:cNvPr id="34" name="Gebogener Pfeil 33"/>
            <p:cNvSpPr/>
            <p:nvPr/>
          </p:nvSpPr>
          <p:spPr>
            <a:xfrm>
              <a:off x="6359856" y="404664"/>
              <a:ext cx="1678815" cy="1678815"/>
            </a:xfrm>
            <a:prstGeom prst="circularArrow">
              <a:avLst>
                <a:gd name="adj1" fmla="val 15680"/>
                <a:gd name="adj2" fmla="val 1142319"/>
                <a:gd name="adj3" fmla="val 20457687"/>
                <a:gd name="adj4" fmla="val 682382"/>
                <a:gd name="adj5" fmla="val 12500"/>
              </a:avLst>
            </a:prstGeom>
            <a:gradFill flip="none" rotWithShape="1">
              <a:gsLst>
                <a:gs pos="0">
                  <a:srgbClr val="78BC85">
                    <a:shade val="30000"/>
                    <a:satMod val="115000"/>
                  </a:srgbClr>
                </a:gs>
                <a:gs pos="50000">
                  <a:srgbClr val="78BC85">
                    <a:shade val="67500"/>
                    <a:satMod val="115000"/>
                  </a:srgbClr>
                </a:gs>
                <a:gs pos="100000">
                  <a:srgbClr val="78BC85">
                    <a:shade val="100000"/>
                    <a:satMod val="115000"/>
                  </a:srgbClr>
                </a:gs>
              </a:gsLst>
              <a:lin ang="13500000" scaled="1"/>
              <a:tileRect/>
            </a:gra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Calibri" pitchFamily="34" charset="0"/>
              </a:endParaRPr>
            </a:p>
          </p:txBody>
        </p:sp>
        <p:grpSp>
          <p:nvGrpSpPr>
            <p:cNvPr id="35" name="Gruppieren 95"/>
            <p:cNvGrpSpPr/>
            <p:nvPr/>
          </p:nvGrpSpPr>
          <p:grpSpPr>
            <a:xfrm>
              <a:off x="5940152" y="725614"/>
              <a:ext cx="2525629" cy="1039384"/>
              <a:chOff x="5940152" y="725614"/>
              <a:chExt cx="2525629" cy="1039384"/>
            </a:xfrm>
          </p:grpSpPr>
          <p:sp>
            <p:nvSpPr>
              <p:cNvPr id="38" name="Abgerundetes Rechteck 37"/>
              <p:cNvSpPr/>
              <p:nvPr/>
            </p:nvSpPr>
            <p:spPr>
              <a:xfrm>
                <a:off x="7668344" y="1639087"/>
                <a:ext cx="797437" cy="125911"/>
              </a:xfrm>
              <a:prstGeom prst="roundRect">
                <a:avLst/>
              </a:prstGeom>
              <a:solidFill>
                <a:schemeClr val="tx2">
                  <a:lumMod val="20000"/>
                  <a:lumOff val="80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9" name="Abgerundetes Rechteck 38"/>
              <p:cNvSpPr/>
              <p:nvPr/>
            </p:nvSpPr>
            <p:spPr>
              <a:xfrm>
                <a:off x="5940152"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40" name="Abgerundetes Rechteck 39"/>
              <p:cNvSpPr/>
              <p:nvPr/>
            </p:nvSpPr>
            <p:spPr>
              <a:xfrm>
                <a:off x="5940152" y="725614"/>
                <a:ext cx="797437" cy="125911"/>
              </a:xfrm>
              <a:prstGeom prst="roundRect">
                <a:avLst/>
              </a:prstGeom>
              <a:solidFill>
                <a:srgbClr val="C00000"/>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41" name="Abgerundetes Rechteck 40"/>
              <p:cNvSpPr/>
              <p:nvPr/>
            </p:nvSpPr>
            <p:spPr>
              <a:xfrm>
                <a:off x="7668344"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36" name="Abgerundetes Rechteck 35"/>
            <p:cNvSpPr/>
            <p:nvPr/>
          </p:nvSpPr>
          <p:spPr>
            <a:xfrm>
              <a:off x="7020272" y="1484784"/>
              <a:ext cx="432048" cy="144016"/>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2" name="Textfeld 1"/>
          <p:cNvSpPr txBox="1"/>
          <p:nvPr/>
        </p:nvSpPr>
        <p:spPr>
          <a:xfrm>
            <a:off x="366104" y="1911501"/>
            <a:ext cx="7021154" cy="5770811"/>
          </a:xfrm>
          <a:prstGeom prst="rect">
            <a:avLst/>
          </a:prstGeom>
          <a:noFill/>
        </p:spPr>
        <p:txBody>
          <a:bodyPr wrap="square" rtlCol="0">
            <a:spAutoFit/>
          </a:bodyPr>
          <a:lstStyle/>
          <a:p>
            <a:pPr marL="285750" indent="-285750" algn="just">
              <a:spcAft>
                <a:spcPts val="600"/>
              </a:spcAft>
              <a:buClr>
                <a:srgbClr val="C00000"/>
              </a:buClr>
              <a:buFont typeface="Arial" panose="020B0604020202020204" pitchFamily="34" charset="0"/>
              <a:buChar char="•"/>
            </a:pPr>
            <a:r>
              <a:rPr lang="en-US" sz="1800" b="0" dirty="0">
                <a:solidFill>
                  <a:schemeClr val="tx2"/>
                </a:solidFill>
                <a:latin typeface="+mj-lt"/>
              </a:rPr>
              <a:t>Verification ensures credibility and accountability of a project’s estimated GHG emission reductions</a:t>
            </a:r>
          </a:p>
          <a:p>
            <a:pPr marL="285750" indent="-285750" algn="just">
              <a:spcAft>
                <a:spcPts val="600"/>
              </a:spcAft>
              <a:buClr>
                <a:srgbClr val="C00000"/>
              </a:buClr>
              <a:buFont typeface="Arial" panose="020B0604020202020204" pitchFamily="34" charset="0"/>
              <a:buChar char="•"/>
            </a:pPr>
            <a:endParaRPr lang="de-DE" sz="1800" b="0" dirty="0" smtClean="0">
              <a:solidFill>
                <a:schemeClr val="tx2"/>
              </a:solidFill>
              <a:latin typeface="+mj-lt"/>
            </a:endParaRPr>
          </a:p>
          <a:p>
            <a:pPr marL="285750" indent="-285750" algn="just">
              <a:spcAft>
                <a:spcPts val="600"/>
              </a:spcAft>
              <a:buClr>
                <a:srgbClr val="C00000"/>
              </a:buClr>
              <a:buFont typeface="Arial" panose="020B0604020202020204" pitchFamily="34" charset="0"/>
              <a:buChar char="•"/>
            </a:pPr>
            <a:r>
              <a:rPr lang="de-DE" sz="1800" b="0" dirty="0" smtClean="0">
                <a:solidFill>
                  <a:schemeClr val="tx2"/>
                </a:solidFill>
                <a:latin typeface="+mj-lt"/>
              </a:rPr>
              <a:t>Subject the qualitative and quantitative information reported on the NAMA to national verification procedures, such as</a:t>
            </a:r>
            <a:r>
              <a:rPr lang="de-DE" sz="1800" b="0" dirty="0">
                <a:solidFill>
                  <a:schemeClr val="tx2"/>
                </a:solidFill>
                <a:latin typeface="+mj-lt"/>
              </a:rPr>
              <a:t> </a:t>
            </a:r>
            <a:r>
              <a:rPr lang="de-DE" sz="1800" b="0" dirty="0" smtClean="0">
                <a:solidFill>
                  <a:schemeClr val="tx2"/>
                </a:solidFill>
                <a:latin typeface="+mj-lt"/>
              </a:rPr>
              <a:t>QA.</a:t>
            </a:r>
            <a:r>
              <a:rPr lang="en-US" sz="1800" b="0" dirty="0">
                <a:solidFill>
                  <a:schemeClr val="tx2"/>
                </a:solidFill>
                <a:latin typeface="+mj-lt"/>
              </a:rPr>
              <a:t> The requirements for NAMA verification remain the domain of NAMA implementers and those supporting the NAMA to determine.</a:t>
            </a:r>
          </a:p>
          <a:p>
            <a:pPr algn="just">
              <a:spcAft>
                <a:spcPts val="600"/>
              </a:spcAft>
              <a:buClr>
                <a:srgbClr val="C00000"/>
              </a:buClr>
            </a:pPr>
            <a:endParaRPr lang="de-DE" sz="1800" b="0" dirty="0" smtClean="0">
              <a:solidFill>
                <a:schemeClr val="tx2"/>
              </a:solidFill>
              <a:latin typeface="+mj-lt"/>
            </a:endParaRPr>
          </a:p>
          <a:p>
            <a:pPr marL="285750" indent="-285750" algn="just">
              <a:spcAft>
                <a:spcPts val="600"/>
              </a:spcAft>
              <a:buClr>
                <a:srgbClr val="C00000"/>
              </a:buClr>
              <a:buFont typeface="Arial" panose="020B0604020202020204" pitchFamily="34" charset="0"/>
              <a:buChar char="•"/>
            </a:pPr>
            <a:r>
              <a:rPr lang="de-DE" sz="1800" b="0" dirty="0" smtClean="0">
                <a:solidFill>
                  <a:schemeClr val="tx2"/>
                </a:solidFill>
                <a:latin typeface="+mj-lt"/>
              </a:rPr>
              <a:t>At international level, BURs will be subject to the process of </a:t>
            </a:r>
            <a:r>
              <a:rPr lang="en-GB" sz="1800" b="0" dirty="0" smtClean="0">
                <a:solidFill>
                  <a:schemeClr val="tx2"/>
                </a:solidFill>
                <a:latin typeface="+mj-lt"/>
              </a:rPr>
              <a:t>International Consultation and Analysis (</a:t>
            </a:r>
            <a:r>
              <a:rPr lang="en-GB" sz="1800" b="0" dirty="0" smtClean="0">
                <a:solidFill>
                  <a:schemeClr val="tx2"/>
                </a:solidFill>
                <a:latin typeface="+mj-lt"/>
                <a:hlinkClick r:id="" action="ppaction://noaction"/>
              </a:rPr>
              <a:t>ICA</a:t>
            </a:r>
            <a:r>
              <a:rPr lang="en-GB" sz="1800" b="0" dirty="0" smtClean="0">
                <a:solidFill>
                  <a:schemeClr val="tx2"/>
                </a:solidFill>
                <a:latin typeface="+mj-lt"/>
              </a:rPr>
              <a:t>) which will support countries in improving their M&amp;R systems and mitigation actions</a:t>
            </a:r>
            <a:r>
              <a:rPr lang="en-GB" sz="1800" b="0" dirty="0">
                <a:solidFill>
                  <a:schemeClr val="tx2"/>
                </a:solidFill>
                <a:latin typeface="+mj-lt"/>
              </a:rPr>
              <a:t> </a:t>
            </a:r>
            <a:r>
              <a:rPr lang="en-GB" sz="1800" b="0" dirty="0" smtClean="0">
                <a:solidFill>
                  <a:schemeClr val="tx2"/>
                </a:solidFill>
                <a:latin typeface="+mj-lt"/>
              </a:rPr>
              <a:t>but it </a:t>
            </a:r>
            <a:r>
              <a:rPr lang="en-US" sz="1800" b="0" dirty="0">
                <a:solidFill>
                  <a:schemeClr val="tx2"/>
                </a:solidFill>
                <a:latin typeface="+mj-lt"/>
              </a:rPr>
              <a:t>i</a:t>
            </a:r>
            <a:r>
              <a:rPr lang="en-US" sz="1800" b="0" i="1" dirty="0">
                <a:solidFill>
                  <a:schemeClr val="tx2"/>
                </a:solidFill>
                <a:latin typeface="+mj-lt"/>
              </a:rPr>
              <a:t>s not intended to scrutinize individual NAMAs in detail. </a:t>
            </a:r>
            <a:endParaRPr lang="en-GB" sz="1800" b="0" i="1" dirty="0" smtClean="0">
              <a:solidFill>
                <a:schemeClr val="tx2"/>
              </a:solidFill>
              <a:latin typeface="+mj-lt"/>
            </a:endParaRPr>
          </a:p>
          <a:p>
            <a:pPr marL="285750" indent="-285750" algn="just">
              <a:spcAft>
                <a:spcPts val="600"/>
              </a:spcAft>
              <a:buClr>
                <a:srgbClr val="C00000"/>
              </a:buClr>
              <a:buFont typeface="Arial" panose="020B0604020202020204" pitchFamily="34" charset="0"/>
              <a:buChar char="•"/>
            </a:pPr>
            <a:endParaRPr lang="en-GB" sz="1800" b="0" dirty="0" smtClean="0">
              <a:solidFill>
                <a:schemeClr val="tx2"/>
              </a:solidFill>
              <a:latin typeface="+mj-lt"/>
            </a:endParaRPr>
          </a:p>
          <a:p>
            <a:pPr marL="285750" indent="-285750" algn="just">
              <a:spcAft>
                <a:spcPts val="600"/>
              </a:spcAft>
              <a:buClr>
                <a:srgbClr val="C00000"/>
              </a:buClr>
              <a:buFont typeface="Arial" panose="020B0604020202020204" pitchFamily="34" charset="0"/>
              <a:buChar char="•"/>
            </a:pPr>
            <a:r>
              <a:rPr lang="de-DE" sz="1800" b="0" dirty="0" smtClean="0">
                <a:solidFill>
                  <a:schemeClr val="tx2"/>
                </a:solidFill>
                <a:latin typeface="+mj-lt"/>
              </a:rPr>
              <a:t>It is performed by </a:t>
            </a:r>
            <a:r>
              <a:rPr lang="en-GB" sz="1800" b="0" dirty="0">
                <a:solidFill>
                  <a:schemeClr val="tx2"/>
                </a:solidFill>
                <a:latin typeface="+mj-lt"/>
              </a:rPr>
              <a:t>different organisations at domestic and international </a:t>
            </a:r>
            <a:r>
              <a:rPr lang="en-GB" sz="1800" b="0" dirty="0" smtClean="0">
                <a:solidFill>
                  <a:schemeClr val="tx2"/>
                </a:solidFill>
                <a:latin typeface="+mj-lt"/>
              </a:rPr>
              <a:t>levels -</a:t>
            </a:r>
            <a:r>
              <a:rPr lang="en-US" sz="1800" b="0" dirty="0" smtClean="0">
                <a:solidFill>
                  <a:schemeClr val="tx2"/>
                </a:solidFill>
                <a:latin typeface="+mj-lt"/>
              </a:rPr>
              <a:t>  recommended by a third party </a:t>
            </a:r>
          </a:p>
          <a:p>
            <a:pPr marL="285750" indent="-285750" algn="just">
              <a:spcAft>
                <a:spcPts val="600"/>
              </a:spcAft>
              <a:buClr>
                <a:srgbClr val="C00000"/>
              </a:buClr>
              <a:buFont typeface="Arial" panose="020B0604020202020204" pitchFamily="34" charset="0"/>
              <a:buChar char="•"/>
            </a:pPr>
            <a:endParaRPr lang="en-US" sz="1800" b="0" dirty="0" smtClean="0">
              <a:solidFill>
                <a:schemeClr val="tx2"/>
              </a:solidFill>
              <a:latin typeface="+mj-lt"/>
            </a:endParaRPr>
          </a:p>
          <a:p>
            <a:pPr algn="just">
              <a:spcAft>
                <a:spcPts val="600"/>
              </a:spcAft>
              <a:buClr>
                <a:srgbClr val="C00000"/>
              </a:buClr>
            </a:pPr>
            <a:endParaRPr lang="en-GB" sz="1800" b="0" dirty="0" smtClean="0">
              <a:solidFill>
                <a:schemeClr val="tx2"/>
              </a:solidFill>
              <a:latin typeface="+mj-lt"/>
            </a:endParaRPr>
          </a:p>
          <a:p>
            <a:pPr marL="285750" indent="-285750" algn="just">
              <a:spcAft>
                <a:spcPts val="600"/>
              </a:spcAft>
              <a:buClr>
                <a:srgbClr val="C00000"/>
              </a:buClr>
              <a:buFont typeface="Arial" panose="020B0604020202020204" pitchFamily="34" charset="0"/>
              <a:buChar char="•"/>
            </a:pPr>
            <a:endParaRPr lang="en-GB" sz="1800" b="0" dirty="0" smtClean="0">
              <a:solidFill>
                <a:schemeClr val="tx2"/>
              </a:solidFill>
              <a:latin typeface="+mj-lt"/>
            </a:endParaRPr>
          </a:p>
        </p:txBody>
      </p:sp>
      <p:sp>
        <p:nvSpPr>
          <p:cNvPr id="51" name="Abgerundetes Rechteck 50"/>
          <p:cNvSpPr/>
          <p:nvPr/>
        </p:nvSpPr>
        <p:spPr>
          <a:xfrm>
            <a:off x="8699655" y="1736894"/>
            <a:ext cx="368212" cy="81000"/>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4" name="3 Rectángulo"/>
          <p:cNvSpPr/>
          <p:nvPr/>
        </p:nvSpPr>
        <p:spPr>
          <a:xfrm>
            <a:off x="7602408" y="3253643"/>
            <a:ext cx="1423365" cy="2400657"/>
          </a:xfrm>
          <a:prstGeom prst="rect">
            <a:avLst/>
          </a:prstGeom>
        </p:spPr>
        <p:txBody>
          <a:bodyPr wrap="square">
            <a:spAutoFit/>
          </a:bodyPr>
          <a:lstStyle/>
          <a:p>
            <a:r>
              <a:rPr lang="en-GB" sz="1400" dirty="0" smtClean="0">
                <a:solidFill>
                  <a:srgbClr val="C00000"/>
                </a:solidFill>
                <a:latin typeface="+mj-lt"/>
              </a:rPr>
              <a:t>T</a:t>
            </a:r>
            <a:r>
              <a:rPr lang="en-GB" sz="1400" b="0" dirty="0" smtClean="0">
                <a:solidFill>
                  <a:srgbClr val="6E6452"/>
                </a:solidFill>
                <a:latin typeface="+mj-lt"/>
              </a:rPr>
              <a:t>ransparency </a:t>
            </a:r>
            <a:r>
              <a:rPr lang="en-GB" sz="1400" dirty="0" smtClean="0">
                <a:solidFill>
                  <a:srgbClr val="C00000"/>
                </a:solidFill>
                <a:latin typeface="+mj-lt"/>
              </a:rPr>
              <a:t>C</a:t>
            </a:r>
            <a:r>
              <a:rPr lang="en-GB" sz="1400" b="0" dirty="0" smtClean="0">
                <a:solidFill>
                  <a:srgbClr val="6E6452"/>
                </a:solidFill>
                <a:latin typeface="+mj-lt"/>
              </a:rPr>
              <a:t>ompleteness </a:t>
            </a:r>
            <a:r>
              <a:rPr lang="en-GB" sz="1400" dirty="0" smtClean="0">
                <a:solidFill>
                  <a:srgbClr val="C00000"/>
                </a:solidFill>
                <a:latin typeface="+mj-lt"/>
              </a:rPr>
              <a:t>C</a:t>
            </a:r>
            <a:r>
              <a:rPr lang="en-GB" sz="1400" b="0" dirty="0" smtClean="0">
                <a:solidFill>
                  <a:srgbClr val="6E6452"/>
                </a:solidFill>
                <a:latin typeface="+mj-lt"/>
              </a:rPr>
              <a:t>onsistency </a:t>
            </a:r>
            <a:r>
              <a:rPr lang="en-GB" sz="1400" dirty="0" err="1" smtClean="0">
                <a:solidFill>
                  <a:srgbClr val="C00000"/>
                </a:solidFill>
                <a:latin typeface="+mj-lt"/>
              </a:rPr>
              <a:t>C</a:t>
            </a:r>
            <a:r>
              <a:rPr lang="en-GB" sz="1400" b="0" dirty="0" err="1" smtClean="0">
                <a:solidFill>
                  <a:srgbClr val="6E6452"/>
                </a:solidFill>
                <a:latin typeface="+mj-lt"/>
              </a:rPr>
              <a:t>omparability</a:t>
            </a:r>
            <a:r>
              <a:rPr lang="en-GB" sz="1400" dirty="0" err="1" smtClean="0">
                <a:solidFill>
                  <a:srgbClr val="C00000"/>
                </a:solidFill>
                <a:latin typeface="+mj-lt"/>
              </a:rPr>
              <a:t>A</a:t>
            </a:r>
            <a:r>
              <a:rPr lang="en-GB" sz="1400" b="0" dirty="0" err="1" smtClean="0">
                <a:solidFill>
                  <a:srgbClr val="6E6452"/>
                </a:solidFill>
                <a:latin typeface="+mj-lt"/>
              </a:rPr>
              <a:t>ccuracy</a:t>
            </a:r>
            <a:endParaRPr lang="en-GB" sz="1400" b="0" dirty="0" smtClean="0">
              <a:solidFill>
                <a:srgbClr val="6E6452"/>
              </a:solidFill>
              <a:latin typeface="+mj-lt"/>
            </a:endParaRPr>
          </a:p>
          <a:p>
            <a:endParaRPr lang="en-GB" sz="1400" b="0" dirty="0">
              <a:solidFill>
                <a:srgbClr val="6E6452"/>
              </a:solidFill>
              <a:latin typeface="+mj-lt"/>
            </a:endParaRPr>
          </a:p>
          <a:p>
            <a:pPr algn="ctr"/>
            <a:r>
              <a:rPr lang="en-GB" sz="1100" b="0" i="1" dirty="0" smtClean="0">
                <a:solidFill>
                  <a:schemeClr val="tx2"/>
                </a:solidFill>
                <a:latin typeface="+mj-lt"/>
              </a:rPr>
              <a:t>Assign different </a:t>
            </a:r>
            <a:r>
              <a:rPr lang="en-GB" sz="1100" b="0" i="1" dirty="0">
                <a:solidFill>
                  <a:schemeClr val="tx2"/>
                </a:solidFill>
                <a:latin typeface="+mj-lt"/>
              </a:rPr>
              <a:t>organisations to verify information at different stages of the </a:t>
            </a:r>
            <a:r>
              <a:rPr lang="en-GB" sz="1100" b="0" i="1" dirty="0" smtClean="0">
                <a:solidFill>
                  <a:schemeClr val="tx2"/>
                </a:solidFill>
                <a:latin typeface="+mj-lt"/>
              </a:rPr>
              <a:t>MRV framework for NAMAs</a:t>
            </a:r>
            <a:endParaRPr lang="es-MX" sz="1100" b="0" i="1" dirty="0">
              <a:latin typeface="+mj-lt"/>
            </a:endParaRPr>
          </a:p>
        </p:txBody>
      </p:sp>
    </p:spTree>
    <p:extLst>
      <p:ext uri="{BB962C8B-B14F-4D97-AF65-F5344CB8AC3E}">
        <p14:creationId xmlns:p14="http://schemas.microsoft.com/office/powerpoint/2010/main" val="36254491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b="1" dirty="0">
                <a:solidFill>
                  <a:srgbClr val="C00000"/>
                </a:solidFill>
              </a:rPr>
              <a:t>Overview of </a:t>
            </a:r>
            <a:r>
              <a:rPr lang="en-GB" b="1" dirty="0" err="1" smtClean="0">
                <a:solidFill>
                  <a:srgbClr val="C00000"/>
                </a:solidFill>
              </a:rPr>
              <a:t>Verificaton</a:t>
            </a:r>
            <a:r>
              <a:rPr lang="en-GB" b="1" dirty="0" smtClean="0">
                <a:solidFill>
                  <a:srgbClr val="C00000"/>
                </a:solidFill>
              </a:rPr>
              <a:t>:  </a:t>
            </a:r>
            <a:r>
              <a:rPr lang="en-GB" sz="2000" b="1" dirty="0">
                <a:solidFill>
                  <a:srgbClr val="C00000"/>
                </a:solidFill>
              </a:rPr>
              <a:t>What, Who, How and When? </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748" y="2173343"/>
            <a:ext cx="8677001" cy="3484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614268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29314" y="2026194"/>
            <a:ext cx="8418902" cy="4524315"/>
          </a:xfrm>
          <a:prstGeom prst="rect">
            <a:avLst/>
          </a:prstGeom>
          <a:noFill/>
        </p:spPr>
        <p:txBody>
          <a:bodyPr wrap="square" rtlCol="0">
            <a:spAutoFit/>
          </a:bodyPr>
          <a:lstStyle/>
          <a:p>
            <a:pPr algn="just">
              <a:buClr>
                <a:srgbClr val="C00000"/>
              </a:buClr>
            </a:pPr>
            <a:r>
              <a:rPr lang="en-US" sz="1800" dirty="0" smtClean="0">
                <a:solidFill>
                  <a:schemeClr val="tx2"/>
                </a:solidFill>
                <a:latin typeface="+mj-lt"/>
              </a:rPr>
              <a:t>Measurement</a:t>
            </a:r>
          </a:p>
          <a:p>
            <a:pPr marL="285750" indent="-285750" algn="just">
              <a:buClr>
                <a:schemeClr val="tx2"/>
              </a:buClr>
              <a:buFont typeface="Arial" pitchFamily="34" charset="0"/>
              <a:buChar char="•"/>
            </a:pPr>
            <a:r>
              <a:rPr lang="en-US" sz="1800" b="0" dirty="0" smtClean="0">
                <a:solidFill>
                  <a:schemeClr val="tx2"/>
                </a:solidFill>
                <a:latin typeface="+mj-lt"/>
              </a:rPr>
              <a:t>Increase efficiency of data collection;</a:t>
            </a:r>
          </a:p>
          <a:p>
            <a:pPr marL="285750" indent="-285750" algn="just">
              <a:buClr>
                <a:schemeClr val="tx2"/>
              </a:buClr>
              <a:buFont typeface="Arial" pitchFamily="34" charset="0"/>
              <a:buChar char="•"/>
            </a:pPr>
            <a:r>
              <a:rPr lang="en-US" sz="1800" b="0" dirty="0" smtClean="0">
                <a:solidFill>
                  <a:schemeClr val="tx2"/>
                </a:solidFill>
                <a:latin typeface="+mj-lt"/>
              </a:rPr>
              <a:t>Increase capacity for quantifying emission saving estimates;</a:t>
            </a:r>
          </a:p>
          <a:p>
            <a:pPr marL="285750" indent="-285750" algn="just">
              <a:buClr>
                <a:schemeClr val="tx2"/>
              </a:buClr>
              <a:buFont typeface="Arial" pitchFamily="34" charset="0"/>
              <a:buChar char="•"/>
            </a:pPr>
            <a:r>
              <a:rPr lang="en-US" sz="1800" b="0" dirty="0" smtClean="0">
                <a:solidFill>
                  <a:schemeClr val="tx2"/>
                </a:solidFill>
                <a:latin typeface="+mj-lt"/>
              </a:rPr>
              <a:t>Measure new data previously not available; and</a:t>
            </a:r>
          </a:p>
          <a:p>
            <a:pPr marL="285750" indent="-285750" algn="just">
              <a:buClr>
                <a:schemeClr val="tx2"/>
              </a:buClr>
              <a:buFont typeface="Arial" pitchFamily="34" charset="0"/>
              <a:buChar char="•"/>
            </a:pPr>
            <a:r>
              <a:rPr lang="en-US" sz="1800" b="0" dirty="0" smtClean="0">
                <a:solidFill>
                  <a:schemeClr val="tx2"/>
                </a:solidFill>
                <a:latin typeface="+mj-lt"/>
              </a:rPr>
              <a:t>Improve the quality of data through improved methodologies for measuring</a:t>
            </a:r>
          </a:p>
          <a:p>
            <a:pPr marL="285750" indent="-285750" algn="just">
              <a:buClr>
                <a:schemeClr val="tx2"/>
              </a:buClr>
              <a:buFont typeface="Arial" pitchFamily="34" charset="0"/>
              <a:buChar char="•"/>
            </a:pPr>
            <a:r>
              <a:rPr lang="en-US" sz="1800" b="0" dirty="0" smtClean="0">
                <a:solidFill>
                  <a:schemeClr val="tx2"/>
                </a:solidFill>
                <a:latin typeface="+mj-lt"/>
              </a:rPr>
              <a:t>Revise baseline assumptions</a:t>
            </a:r>
          </a:p>
          <a:p>
            <a:pPr algn="just">
              <a:buClr>
                <a:schemeClr val="tx2"/>
              </a:buClr>
            </a:pPr>
            <a:endParaRPr lang="en-US" sz="1800" b="0" dirty="0" smtClean="0">
              <a:solidFill>
                <a:schemeClr val="tx2"/>
              </a:solidFill>
              <a:latin typeface="+mj-lt"/>
            </a:endParaRPr>
          </a:p>
          <a:p>
            <a:pPr algn="just">
              <a:buClr>
                <a:srgbClr val="C00000"/>
              </a:buClr>
            </a:pPr>
            <a:r>
              <a:rPr lang="en-US" sz="1800" dirty="0" smtClean="0">
                <a:solidFill>
                  <a:schemeClr val="tx2"/>
                </a:solidFill>
                <a:latin typeface="+mj-lt"/>
              </a:rPr>
              <a:t>Reporting</a:t>
            </a:r>
          </a:p>
          <a:p>
            <a:pPr marL="285750" indent="-285750" algn="just">
              <a:buClr>
                <a:schemeClr val="tx2"/>
              </a:buClr>
              <a:buFont typeface="Arial" pitchFamily="34" charset="0"/>
              <a:buChar char="•"/>
            </a:pPr>
            <a:r>
              <a:rPr lang="en-US" sz="1800" b="0" dirty="0" smtClean="0">
                <a:solidFill>
                  <a:schemeClr val="tx2"/>
                </a:solidFill>
                <a:latin typeface="+mj-lt"/>
              </a:rPr>
              <a:t>Ensure that the submission meets all requirements in guidelines;</a:t>
            </a:r>
          </a:p>
          <a:p>
            <a:pPr marL="285750" indent="-285750" algn="just">
              <a:buClr>
                <a:schemeClr val="tx2"/>
              </a:buClr>
              <a:buFont typeface="Arial" pitchFamily="34" charset="0"/>
              <a:buChar char="•"/>
            </a:pPr>
            <a:r>
              <a:rPr lang="en-US" sz="1800" b="0" dirty="0" smtClean="0">
                <a:solidFill>
                  <a:schemeClr val="tx2"/>
                </a:solidFill>
                <a:latin typeface="+mj-lt"/>
              </a:rPr>
              <a:t>Improving efficiency through developing tools useful for reporting NAMAs;</a:t>
            </a:r>
          </a:p>
          <a:p>
            <a:pPr algn="just">
              <a:buClr>
                <a:schemeClr val="tx2"/>
              </a:buClr>
            </a:pPr>
            <a:endParaRPr lang="en-US" sz="1800" b="0" dirty="0" smtClean="0">
              <a:solidFill>
                <a:schemeClr val="tx2"/>
              </a:solidFill>
              <a:latin typeface="+mj-lt"/>
            </a:endParaRPr>
          </a:p>
          <a:p>
            <a:pPr algn="just">
              <a:buClr>
                <a:srgbClr val="C00000"/>
              </a:buClr>
            </a:pPr>
            <a:r>
              <a:rPr lang="en-US" sz="1800" dirty="0" smtClean="0">
                <a:solidFill>
                  <a:schemeClr val="tx2"/>
                </a:solidFill>
                <a:latin typeface="+mj-lt"/>
              </a:rPr>
              <a:t>Verification</a:t>
            </a:r>
          </a:p>
          <a:p>
            <a:pPr marL="285750" indent="-285750" algn="just">
              <a:buClr>
                <a:schemeClr val="tx2"/>
              </a:buClr>
              <a:buFont typeface="Arial" pitchFamily="34" charset="0"/>
              <a:buChar char="•"/>
            </a:pPr>
            <a:r>
              <a:rPr lang="en-US" sz="1800" b="0" dirty="0" smtClean="0">
                <a:solidFill>
                  <a:schemeClr val="tx2"/>
                </a:solidFill>
                <a:latin typeface="+mj-lt"/>
              </a:rPr>
              <a:t>Implement feedback and issues found by independent reviewers;</a:t>
            </a:r>
          </a:p>
          <a:p>
            <a:pPr marL="285750" indent="-285750" algn="just">
              <a:buClr>
                <a:schemeClr val="tx2"/>
              </a:buClr>
              <a:buFont typeface="Arial" pitchFamily="34" charset="0"/>
              <a:buChar char="•"/>
            </a:pPr>
            <a:r>
              <a:rPr lang="en-US" sz="1800" b="0" dirty="0" smtClean="0">
                <a:solidFill>
                  <a:schemeClr val="tx2"/>
                </a:solidFill>
                <a:latin typeface="+mj-lt"/>
              </a:rPr>
              <a:t>In-house post submission review to develop an improvement plan; and </a:t>
            </a:r>
          </a:p>
          <a:p>
            <a:pPr marL="285750" indent="-285750" algn="just">
              <a:buClr>
                <a:schemeClr val="tx2"/>
              </a:buClr>
              <a:buFont typeface="Arial" pitchFamily="34" charset="0"/>
              <a:buChar char="•"/>
            </a:pPr>
            <a:r>
              <a:rPr lang="en-US" sz="1800" b="0" dirty="0" smtClean="0">
                <a:solidFill>
                  <a:schemeClr val="tx2"/>
                </a:solidFill>
                <a:latin typeface="+mj-lt"/>
              </a:rPr>
              <a:t>Build in-house QA/QC procedure to improve efficiency of verification in terms of cost and time. </a:t>
            </a:r>
            <a:endParaRPr lang="en-US" sz="1800" b="0" u="sng" dirty="0" smtClean="0">
              <a:solidFill>
                <a:schemeClr val="tx2"/>
              </a:solidFill>
              <a:latin typeface="+mj-lt"/>
            </a:endParaRPr>
          </a:p>
        </p:txBody>
      </p:sp>
      <p:sp>
        <p:nvSpPr>
          <p:cNvPr id="26" name="Textfeld 25"/>
          <p:cNvSpPr txBox="1"/>
          <p:nvPr/>
        </p:nvSpPr>
        <p:spPr>
          <a:xfrm>
            <a:off x="398130" y="1375285"/>
            <a:ext cx="7560840" cy="461665"/>
          </a:xfrm>
          <a:prstGeom prst="rect">
            <a:avLst/>
          </a:prstGeom>
          <a:noFill/>
        </p:spPr>
        <p:txBody>
          <a:bodyPr wrap="square" rtlCol="0">
            <a:spAutoFit/>
          </a:bodyPr>
          <a:lstStyle/>
          <a:p>
            <a:pPr eaLnBrk="1" hangingPunct="1"/>
            <a:r>
              <a:rPr lang="de-DE" sz="2400" dirty="0">
                <a:solidFill>
                  <a:srgbClr val="C00000"/>
                </a:solidFill>
                <a:latin typeface="+mj-lt"/>
                <a:ea typeface="+mj-ea"/>
                <a:cs typeface="+mj-cs"/>
              </a:rPr>
              <a:t>MRV </a:t>
            </a:r>
            <a:r>
              <a:rPr lang="de-DE" sz="2400" dirty="0" err="1">
                <a:solidFill>
                  <a:srgbClr val="C00000"/>
                </a:solidFill>
                <a:latin typeface="+mj-lt"/>
                <a:ea typeface="+mj-ea"/>
                <a:cs typeface="+mj-cs"/>
              </a:rPr>
              <a:t>of</a:t>
            </a:r>
            <a:r>
              <a:rPr lang="de-DE" sz="2400" dirty="0">
                <a:solidFill>
                  <a:srgbClr val="C00000"/>
                </a:solidFill>
                <a:latin typeface="+mj-lt"/>
                <a:ea typeface="+mj-ea"/>
                <a:cs typeface="+mj-cs"/>
              </a:rPr>
              <a:t> NAMAs: </a:t>
            </a:r>
            <a:r>
              <a:rPr lang="de-DE" sz="2400" dirty="0" err="1">
                <a:solidFill>
                  <a:srgbClr val="C00000"/>
                </a:solidFill>
                <a:latin typeface="+mj-lt"/>
                <a:ea typeface="+mj-ea"/>
                <a:cs typeface="+mj-cs"/>
              </a:rPr>
              <a:t>Continuous</a:t>
            </a:r>
            <a:r>
              <a:rPr lang="de-DE" sz="2400" dirty="0">
                <a:solidFill>
                  <a:srgbClr val="C00000"/>
                </a:solidFill>
                <a:latin typeface="+mj-lt"/>
                <a:ea typeface="+mj-ea"/>
                <a:cs typeface="+mj-cs"/>
              </a:rPr>
              <a:t> </a:t>
            </a:r>
            <a:r>
              <a:rPr lang="de-DE" sz="2400" dirty="0" err="1">
                <a:solidFill>
                  <a:srgbClr val="C00000"/>
                </a:solidFill>
                <a:latin typeface="+mj-lt"/>
                <a:ea typeface="+mj-ea"/>
                <a:cs typeface="+mj-cs"/>
              </a:rPr>
              <a:t>Improvement</a:t>
            </a:r>
            <a:endParaRPr lang="de-DE" sz="2400" dirty="0">
              <a:solidFill>
                <a:srgbClr val="C00000"/>
              </a:solidFill>
              <a:latin typeface="+mj-lt"/>
              <a:ea typeface="+mj-ea"/>
              <a:cs typeface="+mj-cs"/>
            </a:endParaRPr>
          </a:p>
        </p:txBody>
      </p:sp>
      <p:grpSp>
        <p:nvGrpSpPr>
          <p:cNvPr id="29" name="Gruppieren 28"/>
          <p:cNvGrpSpPr/>
          <p:nvPr/>
        </p:nvGrpSpPr>
        <p:grpSpPr>
          <a:xfrm>
            <a:off x="6899732" y="1069436"/>
            <a:ext cx="1548000" cy="1080000"/>
            <a:chOff x="5940152" y="404664"/>
            <a:chExt cx="2525629" cy="1678815"/>
          </a:xfrm>
        </p:grpSpPr>
        <p:sp>
          <p:nvSpPr>
            <p:cNvPr id="30" name="Gebogener Pfeil 29"/>
            <p:cNvSpPr/>
            <p:nvPr/>
          </p:nvSpPr>
          <p:spPr>
            <a:xfrm>
              <a:off x="6359856" y="404664"/>
              <a:ext cx="1678815" cy="1678815"/>
            </a:xfrm>
            <a:prstGeom prst="circularArrow">
              <a:avLst>
                <a:gd name="adj1" fmla="val 15680"/>
                <a:gd name="adj2" fmla="val 1142319"/>
                <a:gd name="adj3" fmla="val 20457687"/>
                <a:gd name="adj4" fmla="val 682382"/>
                <a:gd name="adj5" fmla="val 12500"/>
              </a:avLst>
            </a:prstGeom>
            <a:gradFill flip="none" rotWithShape="1">
              <a:gsLst>
                <a:gs pos="0">
                  <a:srgbClr val="78BC85">
                    <a:shade val="30000"/>
                    <a:satMod val="115000"/>
                  </a:srgbClr>
                </a:gs>
                <a:gs pos="50000">
                  <a:srgbClr val="78BC85">
                    <a:shade val="67500"/>
                    <a:satMod val="115000"/>
                  </a:srgbClr>
                </a:gs>
                <a:gs pos="100000">
                  <a:srgbClr val="78BC85">
                    <a:shade val="100000"/>
                    <a:satMod val="115000"/>
                  </a:srgbClr>
                </a:gs>
              </a:gsLst>
              <a:lin ang="13500000" scaled="1"/>
              <a:tileRect/>
            </a:gra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latin typeface="Calibri" pitchFamily="34" charset="0"/>
              </a:endParaRPr>
            </a:p>
          </p:txBody>
        </p:sp>
        <p:grpSp>
          <p:nvGrpSpPr>
            <p:cNvPr id="31" name="Gruppieren 95"/>
            <p:cNvGrpSpPr/>
            <p:nvPr/>
          </p:nvGrpSpPr>
          <p:grpSpPr>
            <a:xfrm>
              <a:off x="5940152" y="725614"/>
              <a:ext cx="2525629" cy="1039384"/>
              <a:chOff x="5940152" y="725614"/>
              <a:chExt cx="2525629" cy="1039384"/>
            </a:xfrm>
          </p:grpSpPr>
          <p:sp>
            <p:nvSpPr>
              <p:cNvPr id="34" name="Abgerundetes Rechteck 33"/>
              <p:cNvSpPr/>
              <p:nvPr/>
            </p:nvSpPr>
            <p:spPr>
              <a:xfrm>
                <a:off x="7668344" y="1639087"/>
                <a:ext cx="797437" cy="125911"/>
              </a:xfrm>
              <a:prstGeom prst="roundRect">
                <a:avLst/>
              </a:prstGeom>
              <a:solidFill>
                <a:schemeClr val="tx2">
                  <a:lumMod val="20000"/>
                  <a:lumOff val="80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5" name="Abgerundetes Rechteck 34"/>
              <p:cNvSpPr/>
              <p:nvPr/>
            </p:nvSpPr>
            <p:spPr>
              <a:xfrm>
                <a:off x="5940152" y="1639087"/>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6" name="Abgerundetes Rechteck 35"/>
              <p:cNvSpPr/>
              <p:nvPr/>
            </p:nvSpPr>
            <p:spPr>
              <a:xfrm>
                <a:off x="5940152" y="725614"/>
                <a:ext cx="797437" cy="125911"/>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
            <p:nvSpPr>
              <p:cNvPr id="37" name="Abgerundetes Rechteck 36"/>
              <p:cNvSpPr/>
              <p:nvPr/>
            </p:nvSpPr>
            <p:spPr>
              <a:xfrm>
                <a:off x="7668345" y="725614"/>
                <a:ext cx="797436" cy="125911"/>
              </a:xfrm>
              <a:prstGeom prst="roundRect">
                <a:avLst/>
              </a:prstGeom>
              <a:solidFill>
                <a:srgbClr val="C00000"/>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32" name="Abgerundetes Rechteck 31"/>
            <p:cNvSpPr/>
            <p:nvPr/>
          </p:nvSpPr>
          <p:spPr>
            <a:xfrm>
              <a:off x="7020272" y="1484784"/>
              <a:ext cx="432048" cy="144016"/>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grpSp>
      <p:sp>
        <p:nvSpPr>
          <p:cNvPr id="41" name="Abgerundetes Rechteck 40"/>
          <p:cNvSpPr/>
          <p:nvPr/>
        </p:nvSpPr>
        <p:spPr>
          <a:xfrm>
            <a:off x="8212129" y="1578875"/>
            <a:ext cx="368212" cy="81000"/>
          </a:xfrm>
          <a:prstGeom prst="roundRect">
            <a:avLst/>
          </a:prstGeom>
          <a:solidFill>
            <a:schemeClr val="bg1">
              <a:lumMod val="85000"/>
            </a:schemeClr>
          </a:solidFill>
          <a:ln w="19050" cap="rnd">
            <a:solidFill>
              <a:schemeClr val="bg1">
                <a:lumMod val="50000"/>
              </a:schemeClr>
            </a:solidFill>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itchFamily="34" charset="0"/>
            </a:endParaRPr>
          </a:p>
        </p:txBody>
      </p:sp>
    </p:spTree>
    <p:extLst>
      <p:ext uri="{BB962C8B-B14F-4D97-AF65-F5344CB8AC3E}">
        <p14:creationId xmlns:p14="http://schemas.microsoft.com/office/powerpoint/2010/main" val="10011648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23528" y="2128385"/>
            <a:ext cx="8424936" cy="4524315"/>
          </a:xfrm>
          <a:prstGeom prst="rect">
            <a:avLst/>
          </a:prstGeom>
          <a:noFill/>
        </p:spPr>
        <p:txBody>
          <a:bodyPr wrap="square" rtlCol="0">
            <a:spAutoFit/>
          </a:bodyPr>
          <a:lstStyle/>
          <a:p>
            <a:pPr lvl="0">
              <a:defRPr/>
            </a:pPr>
            <a:r>
              <a:rPr lang="en-US" sz="1800" b="0" dirty="0" smtClean="0">
                <a:solidFill>
                  <a:schemeClr val="tx2"/>
                </a:solidFill>
                <a:latin typeface="+mj-lt"/>
              </a:rPr>
              <a:t>Depending on the scope of MRV for the NAMA, the NAMA may also seek to monitor and report non-GHG reduction outcomes, such as the NAMAs’ contribution to development goals and/or the improvement of </a:t>
            </a:r>
            <a:r>
              <a:rPr lang="en-US" sz="1800" b="0" dirty="0" err="1" smtClean="0">
                <a:solidFill>
                  <a:schemeClr val="tx2"/>
                </a:solidFill>
                <a:latin typeface="+mj-lt"/>
              </a:rPr>
              <a:t>mitigative</a:t>
            </a:r>
            <a:r>
              <a:rPr lang="en-US" sz="1800" b="0" dirty="0" smtClean="0">
                <a:solidFill>
                  <a:schemeClr val="tx2"/>
                </a:solidFill>
                <a:latin typeface="+mj-lt"/>
              </a:rPr>
              <a:t> capacities amongst NAMA stakeholders.</a:t>
            </a:r>
          </a:p>
          <a:p>
            <a:pPr lvl="0">
              <a:defRPr/>
            </a:pPr>
            <a:endParaRPr lang="en-US" sz="1800" b="0" dirty="0" smtClean="0">
              <a:solidFill>
                <a:schemeClr val="tx2"/>
              </a:solidFill>
              <a:latin typeface="+mj-lt"/>
            </a:endParaRPr>
          </a:p>
          <a:p>
            <a:pPr lvl="0">
              <a:buClr>
                <a:srgbClr val="C00000"/>
              </a:buClr>
              <a:defRPr/>
            </a:pPr>
            <a:r>
              <a:rPr lang="en-US" sz="1800" b="0" dirty="0" smtClean="0">
                <a:solidFill>
                  <a:schemeClr val="tx2"/>
                </a:solidFill>
                <a:latin typeface="+mj-lt"/>
              </a:rPr>
              <a:t>Co-benefits may include a wide range of national development goals, such as:</a:t>
            </a:r>
          </a:p>
          <a:p>
            <a:pPr marL="742950" lvl="0" indent="-285750">
              <a:buClr>
                <a:schemeClr val="tx2"/>
              </a:buClr>
              <a:buFont typeface="Arial" pitchFamily="34" charset="0"/>
              <a:buChar char="•"/>
              <a:defRPr/>
            </a:pPr>
            <a:r>
              <a:rPr lang="en-US" sz="1800" b="0" dirty="0" smtClean="0">
                <a:solidFill>
                  <a:schemeClr val="tx2"/>
                </a:solidFill>
                <a:latin typeface="+mj-lt"/>
              </a:rPr>
              <a:t> Job creation</a:t>
            </a:r>
          </a:p>
          <a:p>
            <a:pPr marL="742950" lvl="0" indent="-285750">
              <a:buClr>
                <a:schemeClr val="tx2"/>
              </a:buClr>
              <a:buFont typeface="Arial" pitchFamily="34" charset="0"/>
              <a:buChar char="•"/>
              <a:defRPr/>
            </a:pPr>
            <a:r>
              <a:rPr lang="en-US" sz="1800" b="0" dirty="0" smtClean="0">
                <a:solidFill>
                  <a:schemeClr val="tx2"/>
                </a:solidFill>
                <a:latin typeface="+mj-lt"/>
              </a:rPr>
              <a:t> Access to energy of transport</a:t>
            </a:r>
          </a:p>
          <a:p>
            <a:pPr marL="742950" lvl="0" indent="-285750">
              <a:buClr>
                <a:schemeClr val="tx2"/>
              </a:buClr>
              <a:buFont typeface="Arial" pitchFamily="34" charset="0"/>
              <a:buChar char="•"/>
              <a:defRPr/>
            </a:pPr>
            <a:r>
              <a:rPr lang="en-US" sz="1800" b="0" dirty="0" smtClean="0">
                <a:solidFill>
                  <a:schemeClr val="tx2"/>
                </a:solidFill>
                <a:latin typeface="+mj-lt"/>
              </a:rPr>
              <a:t> Improved Water or Air quality</a:t>
            </a:r>
          </a:p>
          <a:p>
            <a:pPr marL="742950" lvl="0" indent="-285750">
              <a:buClr>
                <a:schemeClr val="tx2"/>
              </a:buClr>
              <a:buFont typeface="Arial" pitchFamily="34" charset="0"/>
              <a:buChar char="•"/>
              <a:defRPr/>
            </a:pPr>
            <a:r>
              <a:rPr lang="en-US" sz="1800" b="0" dirty="0" smtClean="0">
                <a:solidFill>
                  <a:schemeClr val="tx2"/>
                </a:solidFill>
                <a:latin typeface="+mj-lt"/>
              </a:rPr>
              <a:t> Protection of Biodiversity</a:t>
            </a:r>
          </a:p>
          <a:p>
            <a:pPr marL="457200" lvl="0">
              <a:buClr>
                <a:srgbClr val="C00000"/>
              </a:buClr>
              <a:defRPr/>
            </a:pPr>
            <a:endParaRPr lang="en-US" sz="1800" b="0" dirty="0" smtClean="0">
              <a:solidFill>
                <a:schemeClr val="tx2"/>
              </a:solidFill>
              <a:latin typeface="+mj-lt"/>
            </a:endParaRPr>
          </a:p>
          <a:p>
            <a:pPr lvl="0">
              <a:buClr>
                <a:srgbClr val="C00000"/>
              </a:buClr>
              <a:defRPr/>
            </a:pPr>
            <a:r>
              <a:rPr lang="en-US" sz="1800" b="0" dirty="0" smtClean="0">
                <a:solidFill>
                  <a:schemeClr val="tx2"/>
                </a:solidFill>
                <a:latin typeface="+mj-lt"/>
              </a:rPr>
              <a:t>Improved </a:t>
            </a:r>
            <a:r>
              <a:rPr lang="en-US" sz="1800" b="0" dirty="0" err="1" smtClean="0">
                <a:solidFill>
                  <a:schemeClr val="tx2"/>
                </a:solidFill>
                <a:latin typeface="+mj-lt"/>
              </a:rPr>
              <a:t>Mitigative</a:t>
            </a:r>
            <a:r>
              <a:rPr lang="en-US" sz="1800" b="0" dirty="0" smtClean="0">
                <a:solidFill>
                  <a:schemeClr val="tx2"/>
                </a:solidFill>
                <a:latin typeface="+mj-lt"/>
              </a:rPr>
              <a:t> Capacity may include:</a:t>
            </a:r>
          </a:p>
          <a:p>
            <a:pPr marL="742950" lvl="0" indent="-285750">
              <a:buClr>
                <a:schemeClr val="tx2"/>
              </a:buClr>
              <a:buFont typeface="Arial" pitchFamily="34" charset="0"/>
              <a:buChar char="•"/>
              <a:defRPr/>
            </a:pPr>
            <a:r>
              <a:rPr lang="en-US" sz="1800" b="0" dirty="0" smtClean="0">
                <a:solidFill>
                  <a:schemeClr val="tx2"/>
                </a:solidFill>
                <a:latin typeface="+mj-lt"/>
              </a:rPr>
              <a:t> Institutional arrangements are in place to promote low-emissions development</a:t>
            </a:r>
          </a:p>
          <a:p>
            <a:pPr marL="742950" lvl="0" indent="-285750">
              <a:buClr>
                <a:schemeClr val="tx2"/>
              </a:buClr>
              <a:buFont typeface="Arial" pitchFamily="34" charset="0"/>
              <a:buChar char="•"/>
              <a:defRPr/>
            </a:pPr>
            <a:r>
              <a:rPr lang="en-US" sz="1800" b="0" dirty="0" smtClean="0">
                <a:solidFill>
                  <a:schemeClr val="tx2"/>
                </a:solidFill>
                <a:latin typeface="+mj-lt"/>
              </a:rPr>
              <a:t> Technical and human resource capacities are strengthened</a:t>
            </a:r>
          </a:p>
          <a:p>
            <a:pPr marL="742950" lvl="0" indent="-285750">
              <a:buClr>
                <a:schemeClr val="tx2"/>
              </a:buClr>
              <a:buFont typeface="Arial" pitchFamily="34" charset="0"/>
              <a:buChar char="•"/>
              <a:defRPr/>
            </a:pPr>
            <a:r>
              <a:rPr lang="en-US" sz="1800" b="0" dirty="0" smtClean="0">
                <a:solidFill>
                  <a:schemeClr val="tx2"/>
                </a:solidFill>
                <a:latin typeface="+mj-lt"/>
              </a:rPr>
              <a:t> The policy environment for low-emission development is improved</a:t>
            </a:r>
            <a:endParaRPr lang="de-DE" sz="1800" b="0" dirty="0">
              <a:solidFill>
                <a:schemeClr val="tx2"/>
              </a:solidFill>
              <a:latin typeface="+mj-lt"/>
            </a:endParaRPr>
          </a:p>
        </p:txBody>
      </p:sp>
      <p:sp>
        <p:nvSpPr>
          <p:cNvPr id="5" name="Textfeld 4"/>
          <p:cNvSpPr txBox="1"/>
          <p:nvPr/>
        </p:nvSpPr>
        <p:spPr>
          <a:xfrm>
            <a:off x="319051" y="1100274"/>
            <a:ext cx="8964488" cy="707886"/>
          </a:xfrm>
          <a:prstGeom prst="rect">
            <a:avLst/>
          </a:prstGeom>
          <a:noFill/>
        </p:spPr>
        <p:txBody>
          <a:bodyPr wrap="square" rtlCol="0">
            <a:spAutoFit/>
          </a:bodyPr>
          <a:lstStyle/>
          <a:p>
            <a:endParaRPr lang="de-DE" sz="1600" b="1" dirty="0" smtClean="0">
              <a:solidFill>
                <a:schemeClr val="bg2">
                  <a:lumMod val="25000"/>
                </a:schemeClr>
              </a:solidFill>
              <a:latin typeface="Calibri" pitchFamily="34" charset="0"/>
            </a:endParaRPr>
          </a:p>
          <a:p>
            <a:pPr eaLnBrk="1" hangingPunct="1"/>
            <a:r>
              <a:rPr lang="de-DE" sz="2400" dirty="0">
                <a:solidFill>
                  <a:srgbClr val="C00000"/>
                </a:solidFill>
                <a:latin typeface="+mj-lt"/>
                <a:ea typeface="+mj-ea"/>
                <a:cs typeface="+mj-cs"/>
              </a:rPr>
              <a:t>Co-</a:t>
            </a:r>
            <a:r>
              <a:rPr lang="de-DE" sz="2400" dirty="0" err="1">
                <a:solidFill>
                  <a:srgbClr val="C00000"/>
                </a:solidFill>
                <a:latin typeface="+mj-lt"/>
                <a:ea typeface="+mj-ea"/>
                <a:cs typeface="+mj-cs"/>
              </a:rPr>
              <a:t>Benefits</a:t>
            </a:r>
            <a:r>
              <a:rPr lang="de-DE" sz="2400" dirty="0">
                <a:solidFill>
                  <a:srgbClr val="C00000"/>
                </a:solidFill>
                <a:latin typeface="+mj-lt"/>
                <a:ea typeface="+mj-ea"/>
                <a:cs typeface="+mj-cs"/>
              </a:rPr>
              <a:t> </a:t>
            </a:r>
            <a:r>
              <a:rPr lang="de-DE" sz="2400" dirty="0" err="1">
                <a:solidFill>
                  <a:srgbClr val="C00000"/>
                </a:solidFill>
                <a:latin typeface="+mj-lt"/>
                <a:ea typeface="+mj-ea"/>
                <a:cs typeface="+mj-cs"/>
              </a:rPr>
              <a:t>and</a:t>
            </a:r>
            <a:r>
              <a:rPr lang="de-DE" sz="2400" dirty="0">
                <a:solidFill>
                  <a:srgbClr val="C00000"/>
                </a:solidFill>
                <a:latin typeface="+mj-lt"/>
                <a:ea typeface="+mj-ea"/>
                <a:cs typeface="+mj-cs"/>
              </a:rPr>
              <a:t> </a:t>
            </a:r>
            <a:r>
              <a:rPr lang="de-DE" sz="2400" dirty="0" err="1">
                <a:solidFill>
                  <a:srgbClr val="C00000"/>
                </a:solidFill>
                <a:latin typeface="+mj-lt"/>
                <a:ea typeface="+mj-ea"/>
                <a:cs typeface="+mj-cs"/>
              </a:rPr>
              <a:t>Mitigative</a:t>
            </a:r>
            <a:r>
              <a:rPr lang="de-DE" sz="2400" dirty="0">
                <a:solidFill>
                  <a:srgbClr val="C00000"/>
                </a:solidFill>
                <a:latin typeface="+mj-lt"/>
                <a:ea typeface="+mj-ea"/>
                <a:cs typeface="+mj-cs"/>
              </a:rPr>
              <a:t> </a:t>
            </a:r>
            <a:r>
              <a:rPr lang="de-DE" sz="2400" dirty="0" err="1">
                <a:solidFill>
                  <a:srgbClr val="C00000"/>
                </a:solidFill>
                <a:latin typeface="+mj-lt"/>
                <a:ea typeface="+mj-ea"/>
                <a:cs typeface="+mj-cs"/>
              </a:rPr>
              <a:t>Capacities</a:t>
            </a:r>
            <a:r>
              <a:rPr lang="de-DE" sz="2400" dirty="0">
                <a:solidFill>
                  <a:srgbClr val="C00000"/>
                </a:solidFill>
                <a:latin typeface="+mj-lt"/>
                <a:ea typeface="+mj-ea"/>
                <a:cs typeface="+mj-cs"/>
              </a:rPr>
              <a:t> </a:t>
            </a:r>
            <a:r>
              <a:rPr lang="de-DE" sz="2400" dirty="0" err="1">
                <a:solidFill>
                  <a:srgbClr val="C00000"/>
                </a:solidFill>
                <a:latin typeface="+mj-lt"/>
                <a:ea typeface="+mj-ea"/>
                <a:cs typeface="+mj-cs"/>
              </a:rPr>
              <a:t>achieved</a:t>
            </a:r>
            <a:r>
              <a:rPr lang="de-DE" sz="2400" dirty="0">
                <a:solidFill>
                  <a:srgbClr val="C00000"/>
                </a:solidFill>
                <a:latin typeface="+mj-lt"/>
                <a:ea typeface="+mj-ea"/>
                <a:cs typeface="+mj-cs"/>
              </a:rPr>
              <a:t> </a:t>
            </a:r>
            <a:r>
              <a:rPr lang="de-DE" sz="2400" dirty="0" err="1">
                <a:solidFill>
                  <a:srgbClr val="C00000"/>
                </a:solidFill>
                <a:latin typeface="+mj-lt"/>
                <a:ea typeface="+mj-ea"/>
                <a:cs typeface="+mj-cs"/>
              </a:rPr>
              <a:t>by</a:t>
            </a:r>
            <a:r>
              <a:rPr lang="de-DE" sz="2400" dirty="0">
                <a:solidFill>
                  <a:srgbClr val="C00000"/>
                </a:solidFill>
                <a:latin typeface="+mj-lt"/>
                <a:ea typeface="+mj-ea"/>
                <a:cs typeface="+mj-cs"/>
              </a:rPr>
              <a:t> NAMAs</a:t>
            </a:r>
          </a:p>
        </p:txBody>
      </p:sp>
    </p:spTree>
    <p:extLst>
      <p:ext uri="{BB962C8B-B14F-4D97-AF65-F5344CB8AC3E}">
        <p14:creationId xmlns:p14="http://schemas.microsoft.com/office/powerpoint/2010/main" val="1049326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26137" y="1353404"/>
            <a:ext cx="7848872" cy="461665"/>
          </a:xfrm>
          <a:prstGeom prst="rect">
            <a:avLst/>
          </a:prstGeom>
          <a:noFill/>
        </p:spPr>
        <p:txBody>
          <a:bodyPr wrap="square" rtlCol="0">
            <a:spAutoFit/>
          </a:bodyPr>
          <a:lstStyle/>
          <a:p>
            <a:pPr eaLnBrk="1" hangingPunct="1"/>
            <a:r>
              <a:rPr lang="en-GB" sz="2400" dirty="0">
                <a:solidFill>
                  <a:srgbClr val="C00000"/>
                </a:solidFill>
                <a:latin typeface="+mj-lt"/>
                <a:ea typeface="+mj-ea"/>
                <a:cs typeface="+mj-cs"/>
              </a:rPr>
              <a:t>Kenya MRV+ case </a:t>
            </a:r>
            <a:r>
              <a:rPr lang="en-GB" sz="2400" dirty="0" smtClean="0">
                <a:solidFill>
                  <a:srgbClr val="C00000"/>
                </a:solidFill>
                <a:latin typeface="+mj-lt"/>
                <a:ea typeface="+mj-ea"/>
                <a:cs typeface="+mj-cs"/>
              </a:rPr>
              <a:t>study - Centralized</a:t>
            </a:r>
            <a:endParaRPr lang="en-GB" sz="2400" dirty="0">
              <a:solidFill>
                <a:srgbClr val="C00000"/>
              </a:solidFill>
              <a:latin typeface="+mj-lt"/>
              <a:ea typeface="+mj-ea"/>
              <a:cs typeface="+mj-cs"/>
            </a:endParaRPr>
          </a:p>
        </p:txBody>
      </p:sp>
      <p:sp>
        <p:nvSpPr>
          <p:cNvPr id="10" name="Content Placeholder 1"/>
          <p:cNvSpPr>
            <a:spLocks noGrp="1"/>
          </p:cNvSpPr>
          <p:nvPr>
            <p:ph idx="1"/>
          </p:nvPr>
        </p:nvSpPr>
        <p:spPr>
          <a:xfrm>
            <a:off x="175722" y="2060383"/>
            <a:ext cx="2448272" cy="4763271"/>
          </a:xfrm>
        </p:spPr>
        <p:txBody>
          <a:bodyPr>
            <a:normAutofit fontScale="92500" lnSpcReduction="10000"/>
          </a:bodyPr>
          <a:lstStyle/>
          <a:p>
            <a:pPr algn="just">
              <a:spcBef>
                <a:spcPts val="0"/>
              </a:spcBef>
              <a:spcAft>
                <a:spcPts val="600"/>
              </a:spcAft>
              <a:buClr>
                <a:srgbClr val="C00000"/>
              </a:buClr>
            </a:pPr>
            <a:r>
              <a:rPr lang="en-GB" sz="1500" dirty="0" smtClean="0">
                <a:latin typeface="+mj-lt"/>
              </a:rPr>
              <a:t>MRV+ system designed to cover mitigation actions, adaptation actions and development actions</a:t>
            </a:r>
          </a:p>
          <a:p>
            <a:pPr algn="just">
              <a:spcBef>
                <a:spcPts val="0"/>
              </a:spcBef>
              <a:spcAft>
                <a:spcPts val="600"/>
              </a:spcAft>
              <a:buClr>
                <a:srgbClr val="C00000"/>
              </a:buClr>
            </a:pPr>
            <a:r>
              <a:rPr lang="en-GB" sz="1500" dirty="0" smtClean="0">
                <a:latin typeface="+mj-lt"/>
              </a:rPr>
              <a:t>Central to system is a climate change relevant data repository, where all data is stored (raw data, processed data and final reports)</a:t>
            </a:r>
          </a:p>
          <a:p>
            <a:pPr algn="just">
              <a:spcBef>
                <a:spcPts val="0"/>
              </a:spcBef>
              <a:spcAft>
                <a:spcPts val="600"/>
              </a:spcAft>
              <a:buClr>
                <a:srgbClr val="C00000"/>
              </a:buClr>
            </a:pPr>
            <a:r>
              <a:rPr lang="en-GB" sz="1500" dirty="0" smtClean="0">
                <a:latin typeface="+mj-lt"/>
              </a:rPr>
              <a:t>Data requirements decided through Data Supply Reporting Obligation Agreements</a:t>
            </a:r>
          </a:p>
          <a:p>
            <a:pPr algn="just">
              <a:spcBef>
                <a:spcPts val="0"/>
              </a:spcBef>
              <a:spcAft>
                <a:spcPts val="600"/>
              </a:spcAft>
              <a:buClr>
                <a:srgbClr val="C00000"/>
              </a:buClr>
            </a:pPr>
            <a:r>
              <a:rPr lang="en-GB" sz="1500" dirty="0" smtClean="0">
                <a:latin typeface="+mj-lt"/>
              </a:rPr>
              <a:t>Raw data processed by the respective Technical Analysis Group (e.g. for mitigation, adaptation, development and GHG inventory)</a:t>
            </a:r>
          </a:p>
        </p:txBody>
      </p:sp>
      <p:pic>
        <p:nvPicPr>
          <p:cNvPr id="16" name="Picture 15"/>
          <p:cNvPicPr/>
          <p:nvPr/>
        </p:nvPicPr>
        <p:blipFill>
          <a:blip r:embed="rId2" cstate="print"/>
          <a:srcRect/>
          <a:stretch>
            <a:fillRect/>
          </a:stretch>
        </p:blipFill>
        <p:spPr bwMode="auto">
          <a:xfrm>
            <a:off x="2627784" y="1908774"/>
            <a:ext cx="6345088" cy="4505175"/>
          </a:xfrm>
          <a:prstGeom prst="rect">
            <a:avLst/>
          </a:prstGeom>
          <a:noFill/>
          <a:ln w="9525">
            <a:noFill/>
            <a:miter lim="800000"/>
            <a:headEnd/>
            <a:tailEnd/>
          </a:ln>
        </p:spPr>
      </p:pic>
    </p:spTree>
    <p:extLst>
      <p:ext uri="{BB962C8B-B14F-4D97-AF65-F5344CB8AC3E}">
        <p14:creationId xmlns:p14="http://schemas.microsoft.com/office/powerpoint/2010/main" val="2382800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4 Elipse"/>
          <p:cNvSpPr>
            <a:spLocks noChangeArrowheads="1"/>
          </p:cNvSpPr>
          <p:nvPr/>
        </p:nvSpPr>
        <p:spPr bwMode="auto">
          <a:xfrm>
            <a:off x="1602366" y="2256862"/>
            <a:ext cx="1743075" cy="984250"/>
          </a:xfrm>
          <a:prstGeom prst="ellipse">
            <a:avLst/>
          </a:prstGeom>
          <a:ln>
            <a:headEnd/>
            <a:tailEnd/>
          </a:ln>
        </p:spPr>
        <p:style>
          <a:lnRef idx="2">
            <a:schemeClr val="accent4">
              <a:shade val="50000"/>
            </a:schemeClr>
          </a:lnRef>
          <a:fillRef idx="1">
            <a:schemeClr val="accent4"/>
          </a:fillRef>
          <a:effectRef idx="0">
            <a:schemeClr val="accent4"/>
          </a:effectRef>
          <a:fontRef idx="minor">
            <a:schemeClr val="lt1"/>
          </a:fontRef>
        </p:style>
        <p:txBody>
          <a:bodyPr anchor="ctr"/>
          <a:lstStyle>
            <a:lvl1pPr eaLnBrk="0" hangingPunct="0">
              <a:tabLst>
                <a:tab pos="2190750" algn="l"/>
              </a:tabLst>
              <a:defRPr sz="2000">
                <a:solidFill>
                  <a:schemeClr val="accent2"/>
                </a:solidFill>
                <a:latin typeface="Arial" charset="0"/>
              </a:defRPr>
            </a:lvl1pPr>
            <a:lvl2pPr marL="742950" indent="-285750" eaLnBrk="0" hangingPunct="0">
              <a:tabLst>
                <a:tab pos="2190750" algn="l"/>
              </a:tabLst>
              <a:defRPr sz="2000">
                <a:solidFill>
                  <a:schemeClr val="accent2"/>
                </a:solidFill>
                <a:latin typeface="Arial" charset="0"/>
              </a:defRPr>
            </a:lvl2pPr>
            <a:lvl3pPr marL="1143000" indent="-228600" eaLnBrk="0" hangingPunct="0">
              <a:tabLst>
                <a:tab pos="2190750" algn="l"/>
              </a:tabLst>
              <a:defRPr sz="2000">
                <a:solidFill>
                  <a:schemeClr val="accent2"/>
                </a:solidFill>
                <a:latin typeface="Arial" charset="0"/>
              </a:defRPr>
            </a:lvl3pPr>
            <a:lvl4pPr marL="1600200" indent="-228600" eaLnBrk="0" hangingPunct="0">
              <a:tabLst>
                <a:tab pos="2190750" algn="l"/>
              </a:tabLst>
              <a:defRPr sz="2000">
                <a:solidFill>
                  <a:schemeClr val="accent2"/>
                </a:solidFill>
                <a:latin typeface="Arial" charset="0"/>
              </a:defRPr>
            </a:lvl4pPr>
            <a:lvl5pPr marL="2057400" indent="-228600" eaLnBrk="0" hangingPunct="0">
              <a:tabLst>
                <a:tab pos="2190750" algn="l"/>
              </a:tabLst>
              <a:defRPr sz="2000">
                <a:solidFill>
                  <a:schemeClr val="accent2"/>
                </a:solidFill>
                <a:latin typeface="Arial" charset="0"/>
              </a:defRPr>
            </a:lvl5pPr>
            <a:lvl6pPr marL="2514600" indent="-228600" eaLnBrk="0" fontAlgn="base" hangingPunct="0">
              <a:spcBef>
                <a:spcPct val="0"/>
              </a:spcBef>
              <a:spcAft>
                <a:spcPct val="0"/>
              </a:spcAft>
              <a:tabLst>
                <a:tab pos="2190750" algn="l"/>
              </a:tabLst>
              <a:defRPr sz="2000">
                <a:solidFill>
                  <a:schemeClr val="accent2"/>
                </a:solidFill>
                <a:latin typeface="Arial" charset="0"/>
              </a:defRPr>
            </a:lvl6pPr>
            <a:lvl7pPr marL="2971800" indent="-228600" eaLnBrk="0" fontAlgn="base" hangingPunct="0">
              <a:spcBef>
                <a:spcPct val="0"/>
              </a:spcBef>
              <a:spcAft>
                <a:spcPct val="0"/>
              </a:spcAft>
              <a:tabLst>
                <a:tab pos="2190750" algn="l"/>
              </a:tabLst>
              <a:defRPr sz="2000">
                <a:solidFill>
                  <a:schemeClr val="accent2"/>
                </a:solidFill>
                <a:latin typeface="Arial" charset="0"/>
              </a:defRPr>
            </a:lvl7pPr>
            <a:lvl8pPr marL="3429000" indent="-228600" eaLnBrk="0" fontAlgn="base" hangingPunct="0">
              <a:spcBef>
                <a:spcPct val="0"/>
              </a:spcBef>
              <a:spcAft>
                <a:spcPct val="0"/>
              </a:spcAft>
              <a:tabLst>
                <a:tab pos="2190750" algn="l"/>
              </a:tabLst>
              <a:defRPr sz="2000">
                <a:solidFill>
                  <a:schemeClr val="accent2"/>
                </a:solidFill>
                <a:latin typeface="Arial" charset="0"/>
              </a:defRPr>
            </a:lvl8pPr>
            <a:lvl9pPr marL="3886200" indent="-228600" eaLnBrk="0" fontAlgn="base" hangingPunct="0">
              <a:spcBef>
                <a:spcPct val="0"/>
              </a:spcBef>
              <a:spcAft>
                <a:spcPct val="0"/>
              </a:spcAft>
              <a:tabLst>
                <a:tab pos="2190750" algn="l"/>
              </a:tabLst>
              <a:defRPr sz="2000">
                <a:solidFill>
                  <a:schemeClr val="accent2"/>
                </a:solidFill>
                <a:latin typeface="Arial" charset="0"/>
              </a:defRPr>
            </a:lvl9pPr>
          </a:lstStyle>
          <a:p>
            <a:pPr algn="ctr" eaLnBrk="1" hangingPunct="1">
              <a:lnSpc>
                <a:spcPct val="90000"/>
              </a:lnSpc>
              <a:spcBef>
                <a:spcPct val="20000"/>
              </a:spcBef>
              <a:spcAft>
                <a:spcPct val="20000"/>
              </a:spcAft>
              <a:buClr>
                <a:srgbClr val="C80F0F"/>
              </a:buClr>
              <a:buFont typeface="Wingdings" pitchFamily="2" charset="2"/>
              <a:buNone/>
            </a:pPr>
            <a:r>
              <a:rPr lang="es-MX" altLang="es-MX" sz="1200" b="1" dirty="0" smtClean="0">
                <a:solidFill>
                  <a:schemeClr val="tx1"/>
                </a:solidFill>
              </a:rPr>
              <a:t>SEDATU/ CONAVI</a:t>
            </a:r>
            <a:r>
              <a:rPr lang="es-MX" altLang="es-MX" b="1" dirty="0" smtClean="0">
                <a:solidFill>
                  <a:schemeClr val="tx1"/>
                </a:solidFill>
              </a:rPr>
              <a:t>  </a:t>
            </a:r>
            <a:r>
              <a:rPr lang="es-MX" altLang="es-MX" sz="1200" b="1" dirty="0" err="1" smtClean="0">
                <a:solidFill>
                  <a:schemeClr val="tx1"/>
                </a:solidFill>
              </a:rPr>
              <a:t>Steering</a:t>
            </a:r>
            <a:r>
              <a:rPr lang="es-MX" altLang="es-MX" sz="1200" b="1" dirty="0" smtClean="0">
                <a:solidFill>
                  <a:schemeClr val="tx1"/>
                </a:solidFill>
              </a:rPr>
              <a:t> </a:t>
            </a:r>
            <a:r>
              <a:rPr lang="es-MX" altLang="es-MX" sz="1200" b="1" dirty="0" err="1" smtClean="0">
                <a:solidFill>
                  <a:schemeClr val="tx1"/>
                </a:solidFill>
              </a:rPr>
              <a:t>Committee</a:t>
            </a:r>
            <a:endParaRPr lang="es-MX" altLang="es-MX" b="1" dirty="0">
              <a:solidFill>
                <a:schemeClr val="tx1"/>
              </a:solidFill>
            </a:endParaRPr>
          </a:p>
        </p:txBody>
      </p:sp>
      <p:sp>
        <p:nvSpPr>
          <p:cNvPr id="7" name="6 Elipse"/>
          <p:cNvSpPr/>
          <p:nvPr/>
        </p:nvSpPr>
        <p:spPr bwMode="auto">
          <a:xfrm>
            <a:off x="1594884" y="3559550"/>
            <a:ext cx="1752980" cy="965200"/>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lnSpc>
                <a:spcPct val="90000"/>
              </a:lnSpc>
              <a:spcBef>
                <a:spcPct val="20000"/>
              </a:spcBef>
              <a:spcAft>
                <a:spcPct val="20000"/>
              </a:spcAft>
              <a:buClr>
                <a:srgbClr val="C80F0F"/>
              </a:buClr>
              <a:buFont typeface="Wingdings" pitchFamily="2" charset="2"/>
              <a:buNone/>
              <a:tabLst>
                <a:tab pos="2190750" algn="l"/>
              </a:tabLst>
              <a:defRPr/>
            </a:pPr>
            <a:r>
              <a:rPr lang="es-MX" sz="1200" b="1" dirty="0" err="1" smtClean="0">
                <a:solidFill>
                  <a:schemeClr val="tx1">
                    <a:lumMod val="10000"/>
                  </a:schemeClr>
                </a:solidFill>
              </a:rPr>
              <a:t>Implementing</a:t>
            </a:r>
            <a:r>
              <a:rPr lang="es-MX" sz="1200" b="1" dirty="0" smtClean="0">
                <a:solidFill>
                  <a:schemeClr val="tx1">
                    <a:lumMod val="10000"/>
                  </a:schemeClr>
                </a:solidFill>
              </a:rPr>
              <a:t> </a:t>
            </a:r>
            <a:r>
              <a:rPr lang="es-MX" sz="1200" b="1" dirty="0" err="1" smtClean="0">
                <a:solidFill>
                  <a:schemeClr val="tx1">
                    <a:lumMod val="10000"/>
                  </a:schemeClr>
                </a:solidFill>
              </a:rPr>
              <a:t>entity</a:t>
            </a:r>
            <a:endParaRPr lang="es-MX" b="1" dirty="0">
              <a:solidFill>
                <a:schemeClr val="tx1">
                  <a:lumMod val="10000"/>
                </a:schemeClr>
              </a:solidFill>
            </a:endParaRPr>
          </a:p>
        </p:txBody>
      </p:sp>
      <p:sp>
        <p:nvSpPr>
          <p:cNvPr id="8" name="7 Elipse"/>
          <p:cNvSpPr/>
          <p:nvPr/>
        </p:nvSpPr>
        <p:spPr bwMode="auto">
          <a:xfrm>
            <a:off x="3435638" y="3261154"/>
            <a:ext cx="1211542" cy="723900"/>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nchor="ctr"/>
          <a:lstStyle/>
          <a:p>
            <a:pPr algn="ctr">
              <a:lnSpc>
                <a:spcPct val="90000"/>
              </a:lnSpc>
              <a:spcBef>
                <a:spcPct val="20000"/>
              </a:spcBef>
              <a:spcAft>
                <a:spcPct val="20000"/>
              </a:spcAft>
              <a:buClr>
                <a:srgbClr val="C80F0F"/>
              </a:buClr>
              <a:buFont typeface="Wingdings" pitchFamily="2" charset="2"/>
              <a:buNone/>
              <a:tabLst>
                <a:tab pos="2190750" algn="l"/>
              </a:tabLst>
              <a:defRPr/>
            </a:pPr>
            <a:r>
              <a:rPr lang="es-MX" sz="1000" b="0" dirty="0">
                <a:solidFill>
                  <a:schemeClr val="tx1"/>
                </a:solidFill>
              </a:rPr>
              <a:t>Monitoreo GEI</a:t>
            </a:r>
            <a:endParaRPr lang="es-MX" sz="1200" b="0" dirty="0">
              <a:solidFill>
                <a:schemeClr val="tx1"/>
              </a:solidFill>
            </a:endParaRPr>
          </a:p>
        </p:txBody>
      </p:sp>
      <p:sp>
        <p:nvSpPr>
          <p:cNvPr id="9" name="8 Elipse"/>
          <p:cNvSpPr/>
          <p:nvPr/>
        </p:nvSpPr>
        <p:spPr bwMode="auto">
          <a:xfrm>
            <a:off x="3398144" y="4076037"/>
            <a:ext cx="1211542" cy="773113"/>
          </a:xfrm>
          <a:prstGeom prst="ellipse">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anchor="ctr"/>
          <a:lstStyle/>
          <a:p>
            <a:pPr algn="ctr">
              <a:lnSpc>
                <a:spcPct val="90000"/>
              </a:lnSpc>
              <a:spcBef>
                <a:spcPct val="20000"/>
              </a:spcBef>
              <a:spcAft>
                <a:spcPct val="20000"/>
              </a:spcAft>
              <a:buClr>
                <a:srgbClr val="C80F0F"/>
              </a:buClr>
              <a:buFont typeface="Wingdings" pitchFamily="2" charset="2"/>
              <a:buNone/>
              <a:tabLst>
                <a:tab pos="2190750" algn="l"/>
              </a:tabLst>
            </a:pPr>
            <a:r>
              <a:rPr lang="es-MX" sz="1000" b="0" dirty="0">
                <a:solidFill>
                  <a:schemeClr val="tx1"/>
                </a:solidFill>
              </a:rPr>
              <a:t>Monitoreo detallado</a:t>
            </a:r>
          </a:p>
        </p:txBody>
      </p:sp>
      <p:cxnSp>
        <p:nvCxnSpPr>
          <p:cNvPr id="10" name="10 Conector recto de flecha"/>
          <p:cNvCxnSpPr>
            <a:cxnSpLocks noChangeShapeType="1"/>
            <a:stCxn id="6" idx="4"/>
            <a:endCxn id="7" idx="0"/>
          </p:cNvCxnSpPr>
          <p:nvPr/>
        </p:nvCxnSpPr>
        <p:spPr bwMode="auto">
          <a:xfrm flipH="1">
            <a:off x="2471374" y="3241112"/>
            <a:ext cx="2530" cy="318438"/>
          </a:xfrm>
          <a:prstGeom prst="straightConnector1">
            <a:avLst/>
          </a:prstGeom>
          <a:noFill/>
          <a:ln w="9525" algn="ctr">
            <a:solidFill>
              <a:schemeClr val="hlink"/>
            </a:solidFill>
            <a:round/>
            <a:headEnd/>
            <a:tailEnd type="arrow" w="med" len="med"/>
          </a:ln>
        </p:spPr>
      </p:cxnSp>
      <p:sp>
        <p:nvSpPr>
          <p:cNvPr id="11" name="20 Elipse"/>
          <p:cNvSpPr>
            <a:spLocks noChangeArrowheads="1"/>
          </p:cNvSpPr>
          <p:nvPr/>
        </p:nvSpPr>
        <p:spPr bwMode="auto">
          <a:xfrm>
            <a:off x="6606153" y="2442525"/>
            <a:ext cx="1163638" cy="606425"/>
          </a:xfrm>
          <a:prstGeom prst="ellipse">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lvl1pPr marL="285750" indent="-285750" eaLnBrk="0" hangingPunct="0">
              <a:tabLst>
                <a:tab pos="2190750" algn="l"/>
              </a:tabLst>
              <a:defRPr sz="2000">
                <a:solidFill>
                  <a:schemeClr val="accent2"/>
                </a:solidFill>
                <a:latin typeface="Arial" charset="0"/>
              </a:defRPr>
            </a:lvl1pPr>
            <a:lvl2pPr marL="742950" indent="-285750" eaLnBrk="0" hangingPunct="0">
              <a:tabLst>
                <a:tab pos="2190750" algn="l"/>
              </a:tabLst>
              <a:defRPr sz="2000">
                <a:solidFill>
                  <a:schemeClr val="accent2"/>
                </a:solidFill>
                <a:latin typeface="Arial" charset="0"/>
              </a:defRPr>
            </a:lvl2pPr>
            <a:lvl3pPr marL="1143000" indent="-228600" eaLnBrk="0" hangingPunct="0">
              <a:tabLst>
                <a:tab pos="2190750" algn="l"/>
              </a:tabLst>
              <a:defRPr sz="2000">
                <a:solidFill>
                  <a:schemeClr val="accent2"/>
                </a:solidFill>
                <a:latin typeface="Arial" charset="0"/>
              </a:defRPr>
            </a:lvl3pPr>
            <a:lvl4pPr marL="1600200" indent="-228600" eaLnBrk="0" hangingPunct="0">
              <a:tabLst>
                <a:tab pos="2190750" algn="l"/>
              </a:tabLst>
              <a:defRPr sz="2000">
                <a:solidFill>
                  <a:schemeClr val="accent2"/>
                </a:solidFill>
                <a:latin typeface="Arial" charset="0"/>
              </a:defRPr>
            </a:lvl4pPr>
            <a:lvl5pPr marL="2057400" indent="-228600" eaLnBrk="0" hangingPunct="0">
              <a:tabLst>
                <a:tab pos="2190750" algn="l"/>
              </a:tabLst>
              <a:defRPr sz="2000">
                <a:solidFill>
                  <a:schemeClr val="accent2"/>
                </a:solidFill>
                <a:latin typeface="Arial" charset="0"/>
              </a:defRPr>
            </a:lvl5pPr>
            <a:lvl6pPr marL="2514600" indent="-228600" eaLnBrk="0" fontAlgn="base" hangingPunct="0">
              <a:spcBef>
                <a:spcPct val="0"/>
              </a:spcBef>
              <a:spcAft>
                <a:spcPct val="0"/>
              </a:spcAft>
              <a:tabLst>
                <a:tab pos="2190750" algn="l"/>
              </a:tabLst>
              <a:defRPr sz="2000">
                <a:solidFill>
                  <a:schemeClr val="accent2"/>
                </a:solidFill>
                <a:latin typeface="Arial" charset="0"/>
              </a:defRPr>
            </a:lvl6pPr>
            <a:lvl7pPr marL="2971800" indent="-228600" eaLnBrk="0" fontAlgn="base" hangingPunct="0">
              <a:spcBef>
                <a:spcPct val="0"/>
              </a:spcBef>
              <a:spcAft>
                <a:spcPct val="0"/>
              </a:spcAft>
              <a:tabLst>
                <a:tab pos="2190750" algn="l"/>
              </a:tabLst>
              <a:defRPr sz="2000">
                <a:solidFill>
                  <a:schemeClr val="accent2"/>
                </a:solidFill>
                <a:latin typeface="Arial" charset="0"/>
              </a:defRPr>
            </a:lvl7pPr>
            <a:lvl8pPr marL="3429000" indent="-228600" eaLnBrk="0" fontAlgn="base" hangingPunct="0">
              <a:spcBef>
                <a:spcPct val="0"/>
              </a:spcBef>
              <a:spcAft>
                <a:spcPct val="0"/>
              </a:spcAft>
              <a:tabLst>
                <a:tab pos="2190750" algn="l"/>
              </a:tabLst>
              <a:defRPr sz="2000">
                <a:solidFill>
                  <a:schemeClr val="accent2"/>
                </a:solidFill>
                <a:latin typeface="Arial" charset="0"/>
              </a:defRPr>
            </a:lvl8pPr>
            <a:lvl9pPr marL="3886200" indent="-228600" eaLnBrk="0" fontAlgn="base" hangingPunct="0">
              <a:spcBef>
                <a:spcPct val="0"/>
              </a:spcBef>
              <a:spcAft>
                <a:spcPct val="0"/>
              </a:spcAft>
              <a:tabLst>
                <a:tab pos="2190750" algn="l"/>
              </a:tabLst>
              <a:defRPr sz="2000">
                <a:solidFill>
                  <a:schemeClr val="accent2"/>
                </a:solidFill>
                <a:latin typeface="Arial" charset="0"/>
              </a:defRPr>
            </a:lvl9pPr>
          </a:lstStyle>
          <a:p>
            <a:pPr algn="ctr" eaLnBrk="1" hangingPunct="1">
              <a:lnSpc>
                <a:spcPct val="90000"/>
              </a:lnSpc>
              <a:spcBef>
                <a:spcPct val="20000"/>
              </a:spcBef>
              <a:spcAft>
                <a:spcPct val="20000"/>
              </a:spcAft>
              <a:buClr>
                <a:srgbClr val="C80F0F"/>
              </a:buClr>
              <a:buFont typeface="Wingdings" pitchFamily="2" charset="2"/>
              <a:buNone/>
            </a:pPr>
            <a:r>
              <a:rPr lang="es-MX" altLang="es-MX" sz="1400" b="1" dirty="0">
                <a:solidFill>
                  <a:schemeClr val="bg1"/>
                </a:solidFill>
              </a:rPr>
              <a:t>RUV</a:t>
            </a:r>
          </a:p>
        </p:txBody>
      </p:sp>
      <p:sp>
        <p:nvSpPr>
          <p:cNvPr id="13" name="23 CuadroTexto"/>
          <p:cNvSpPr txBox="1">
            <a:spLocks noChangeArrowheads="1"/>
          </p:cNvSpPr>
          <p:nvPr/>
        </p:nvSpPr>
        <p:spPr bwMode="auto">
          <a:xfrm>
            <a:off x="755576" y="3353175"/>
            <a:ext cx="12065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200" dirty="0" err="1" smtClean="0"/>
              <a:t>Monitoring</a:t>
            </a:r>
            <a:r>
              <a:rPr lang="es-MX" altLang="es-MX" sz="1200" dirty="0" smtClean="0"/>
              <a:t> </a:t>
            </a:r>
            <a:r>
              <a:rPr lang="es-MX" altLang="es-MX" sz="1200" dirty="0" err="1" smtClean="0"/>
              <a:t>Protocols</a:t>
            </a:r>
            <a:endParaRPr lang="es-MX" altLang="es-MX" sz="1200" dirty="0"/>
          </a:p>
        </p:txBody>
      </p:sp>
      <p:sp>
        <p:nvSpPr>
          <p:cNvPr id="16" name="42 CuadroTexto"/>
          <p:cNvSpPr txBox="1">
            <a:spLocks noChangeArrowheads="1"/>
          </p:cNvSpPr>
          <p:nvPr/>
        </p:nvSpPr>
        <p:spPr bwMode="auto">
          <a:xfrm>
            <a:off x="4646017" y="4907337"/>
            <a:ext cx="16541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200" dirty="0"/>
              <a:t>Datos monitoreo</a:t>
            </a:r>
          </a:p>
        </p:txBody>
      </p:sp>
      <p:cxnSp>
        <p:nvCxnSpPr>
          <p:cNvPr id="17" name="48 Conector recto de flecha"/>
          <p:cNvCxnSpPr>
            <a:cxnSpLocks noChangeShapeType="1"/>
            <a:stCxn id="11" idx="4"/>
            <a:endCxn id="44" idx="0"/>
          </p:cNvCxnSpPr>
          <p:nvPr/>
        </p:nvCxnSpPr>
        <p:spPr bwMode="auto">
          <a:xfrm>
            <a:off x="7187972" y="3048950"/>
            <a:ext cx="5310" cy="291183"/>
          </a:xfrm>
          <a:prstGeom prst="straightConnector1">
            <a:avLst/>
          </a:prstGeom>
          <a:noFill/>
          <a:ln w="9525" algn="ctr">
            <a:solidFill>
              <a:schemeClr val="hlink"/>
            </a:solidFill>
            <a:round/>
            <a:headEnd/>
            <a:tailEnd type="arrow" w="med" len="med"/>
          </a:ln>
        </p:spPr>
      </p:cxnSp>
      <p:cxnSp>
        <p:nvCxnSpPr>
          <p:cNvPr id="18" name="51 Conector recto de flecha"/>
          <p:cNvCxnSpPr>
            <a:cxnSpLocks noChangeShapeType="1"/>
            <a:stCxn id="6" idx="6"/>
            <a:endCxn id="11" idx="2"/>
          </p:cNvCxnSpPr>
          <p:nvPr/>
        </p:nvCxnSpPr>
        <p:spPr bwMode="auto">
          <a:xfrm flipV="1">
            <a:off x="3345441" y="2745738"/>
            <a:ext cx="3260712" cy="3249"/>
          </a:xfrm>
          <a:prstGeom prst="straightConnector1">
            <a:avLst/>
          </a:prstGeom>
          <a:noFill/>
          <a:ln w="9525" algn="ctr">
            <a:solidFill>
              <a:schemeClr val="hlink"/>
            </a:solidFill>
            <a:round/>
            <a:headEnd type="arrow" w="med" len="med"/>
            <a:tailEnd type="arrow" w="med" len="med"/>
          </a:ln>
        </p:spPr>
      </p:cxnSp>
      <p:sp>
        <p:nvSpPr>
          <p:cNvPr id="19" name="18 Elipse"/>
          <p:cNvSpPr/>
          <p:nvPr/>
        </p:nvSpPr>
        <p:spPr bwMode="auto">
          <a:xfrm>
            <a:off x="1757433" y="5108587"/>
            <a:ext cx="1407988" cy="783808"/>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lnSpc>
                <a:spcPct val="90000"/>
              </a:lnSpc>
              <a:spcBef>
                <a:spcPct val="20000"/>
              </a:spcBef>
              <a:spcAft>
                <a:spcPct val="20000"/>
              </a:spcAft>
              <a:buClr>
                <a:srgbClr val="C80F0F"/>
              </a:buClr>
              <a:buFont typeface="Wingdings" pitchFamily="2" charset="2"/>
              <a:buNone/>
              <a:tabLst>
                <a:tab pos="2190750" algn="l"/>
              </a:tabLst>
              <a:defRPr/>
            </a:pPr>
            <a:r>
              <a:rPr lang="es-MX" sz="1200" b="1" dirty="0" smtClean="0">
                <a:solidFill>
                  <a:schemeClr val="tx1">
                    <a:lumMod val="10000"/>
                  </a:schemeClr>
                </a:solidFill>
              </a:rPr>
              <a:t>Develo_ </a:t>
            </a:r>
            <a:r>
              <a:rPr lang="es-MX" sz="1200" b="1" dirty="0" err="1" smtClean="0">
                <a:solidFill>
                  <a:schemeClr val="tx1">
                    <a:lumMod val="10000"/>
                  </a:schemeClr>
                </a:solidFill>
              </a:rPr>
              <a:t>pers</a:t>
            </a:r>
            <a:endParaRPr lang="es-MX" b="1" dirty="0">
              <a:solidFill>
                <a:schemeClr val="tx1">
                  <a:lumMod val="10000"/>
                </a:schemeClr>
              </a:solidFill>
            </a:endParaRPr>
          </a:p>
        </p:txBody>
      </p:sp>
      <p:sp>
        <p:nvSpPr>
          <p:cNvPr id="20" name="19 Elipse"/>
          <p:cNvSpPr/>
          <p:nvPr/>
        </p:nvSpPr>
        <p:spPr bwMode="auto">
          <a:xfrm>
            <a:off x="3356016" y="5113493"/>
            <a:ext cx="1296144" cy="775870"/>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ctr">
              <a:lnSpc>
                <a:spcPct val="90000"/>
              </a:lnSpc>
              <a:spcBef>
                <a:spcPct val="20000"/>
              </a:spcBef>
              <a:spcAft>
                <a:spcPct val="20000"/>
              </a:spcAft>
              <a:buClr>
                <a:srgbClr val="C80F0F"/>
              </a:buClr>
              <a:buFont typeface="Wingdings" pitchFamily="2" charset="2"/>
              <a:buNone/>
              <a:tabLst>
                <a:tab pos="2190750" algn="l"/>
              </a:tabLst>
              <a:defRPr/>
            </a:pPr>
            <a:r>
              <a:rPr lang="es-MX" sz="1100" b="1" dirty="0" err="1" smtClean="0">
                <a:solidFill>
                  <a:schemeClr val="tx1">
                    <a:lumMod val="10000"/>
                  </a:schemeClr>
                </a:solidFill>
              </a:rPr>
              <a:t>Users</a:t>
            </a:r>
            <a:endParaRPr lang="es-MX" sz="1600" b="1" dirty="0">
              <a:solidFill>
                <a:schemeClr val="tx1">
                  <a:lumMod val="10000"/>
                </a:schemeClr>
              </a:solidFill>
            </a:endParaRPr>
          </a:p>
        </p:txBody>
      </p:sp>
      <p:sp>
        <p:nvSpPr>
          <p:cNvPr id="21" name="66 Elipse"/>
          <p:cNvSpPr>
            <a:spLocks noChangeArrowheads="1"/>
          </p:cNvSpPr>
          <p:nvPr/>
        </p:nvSpPr>
        <p:spPr bwMode="auto">
          <a:xfrm>
            <a:off x="67668" y="5021637"/>
            <a:ext cx="1624012" cy="963613"/>
          </a:xfrm>
          <a:prstGeom prst="ellipse">
            <a:avLst/>
          </a:prstGeom>
          <a:ln>
            <a:headEnd/>
            <a:tailEnd/>
          </a:ln>
        </p:spPr>
        <p:style>
          <a:lnRef idx="2">
            <a:schemeClr val="accent1"/>
          </a:lnRef>
          <a:fillRef idx="1">
            <a:schemeClr val="lt1"/>
          </a:fillRef>
          <a:effectRef idx="0">
            <a:schemeClr val="accent1"/>
          </a:effectRef>
          <a:fontRef idx="minor">
            <a:schemeClr val="dk1"/>
          </a:fontRef>
        </p:style>
        <p:txBody>
          <a:bodyPr anchor="ctr"/>
          <a:lstStyle>
            <a:lvl1pPr eaLnBrk="0" hangingPunct="0">
              <a:tabLst>
                <a:tab pos="2190750" algn="l"/>
              </a:tabLst>
              <a:defRPr sz="2000">
                <a:solidFill>
                  <a:schemeClr val="accent2"/>
                </a:solidFill>
                <a:latin typeface="Arial" charset="0"/>
              </a:defRPr>
            </a:lvl1pPr>
            <a:lvl2pPr marL="742950" indent="-285750" eaLnBrk="0" hangingPunct="0">
              <a:tabLst>
                <a:tab pos="2190750" algn="l"/>
              </a:tabLst>
              <a:defRPr sz="2000">
                <a:solidFill>
                  <a:schemeClr val="accent2"/>
                </a:solidFill>
                <a:latin typeface="Arial" charset="0"/>
              </a:defRPr>
            </a:lvl2pPr>
            <a:lvl3pPr marL="1143000" indent="-228600" eaLnBrk="0" hangingPunct="0">
              <a:tabLst>
                <a:tab pos="2190750" algn="l"/>
              </a:tabLst>
              <a:defRPr sz="2000">
                <a:solidFill>
                  <a:schemeClr val="accent2"/>
                </a:solidFill>
                <a:latin typeface="Arial" charset="0"/>
              </a:defRPr>
            </a:lvl3pPr>
            <a:lvl4pPr marL="1600200" indent="-228600" eaLnBrk="0" hangingPunct="0">
              <a:tabLst>
                <a:tab pos="2190750" algn="l"/>
              </a:tabLst>
              <a:defRPr sz="2000">
                <a:solidFill>
                  <a:schemeClr val="accent2"/>
                </a:solidFill>
                <a:latin typeface="Arial" charset="0"/>
              </a:defRPr>
            </a:lvl4pPr>
            <a:lvl5pPr marL="2057400" indent="-228600" eaLnBrk="0" hangingPunct="0">
              <a:tabLst>
                <a:tab pos="2190750" algn="l"/>
              </a:tabLst>
              <a:defRPr sz="2000">
                <a:solidFill>
                  <a:schemeClr val="accent2"/>
                </a:solidFill>
                <a:latin typeface="Arial" charset="0"/>
              </a:defRPr>
            </a:lvl5pPr>
            <a:lvl6pPr marL="2514600" indent="-228600" eaLnBrk="0" fontAlgn="base" hangingPunct="0">
              <a:spcBef>
                <a:spcPct val="0"/>
              </a:spcBef>
              <a:spcAft>
                <a:spcPct val="0"/>
              </a:spcAft>
              <a:tabLst>
                <a:tab pos="2190750" algn="l"/>
              </a:tabLst>
              <a:defRPr sz="2000">
                <a:solidFill>
                  <a:schemeClr val="accent2"/>
                </a:solidFill>
                <a:latin typeface="Arial" charset="0"/>
              </a:defRPr>
            </a:lvl6pPr>
            <a:lvl7pPr marL="2971800" indent="-228600" eaLnBrk="0" fontAlgn="base" hangingPunct="0">
              <a:spcBef>
                <a:spcPct val="0"/>
              </a:spcBef>
              <a:spcAft>
                <a:spcPct val="0"/>
              </a:spcAft>
              <a:tabLst>
                <a:tab pos="2190750" algn="l"/>
              </a:tabLst>
              <a:defRPr sz="2000">
                <a:solidFill>
                  <a:schemeClr val="accent2"/>
                </a:solidFill>
                <a:latin typeface="Arial" charset="0"/>
              </a:defRPr>
            </a:lvl7pPr>
            <a:lvl8pPr marL="3429000" indent="-228600" eaLnBrk="0" fontAlgn="base" hangingPunct="0">
              <a:spcBef>
                <a:spcPct val="0"/>
              </a:spcBef>
              <a:spcAft>
                <a:spcPct val="0"/>
              </a:spcAft>
              <a:tabLst>
                <a:tab pos="2190750" algn="l"/>
              </a:tabLst>
              <a:defRPr sz="2000">
                <a:solidFill>
                  <a:schemeClr val="accent2"/>
                </a:solidFill>
                <a:latin typeface="Arial" charset="0"/>
              </a:defRPr>
            </a:lvl8pPr>
            <a:lvl9pPr marL="3886200" indent="-228600" eaLnBrk="0" fontAlgn="base" hangingPunct="0">
              <a:spcBef>
                <a:spcPct val="0"/>
              </a:spcBef>
              <a:spcAft>
                <a:spcPct val="0"/>
              </a:spcAft>
              <a:tabLst>
                <a:tab pos="2190750" algn="l"/>
              </a:tabLst>
              <a:defRPr sz="2000">
                <a:solidFill>
                  <a:schemeClr val="accent2"/>
                </a:solidFill>
                <a:latin typeface="Arial" charset="0"/>
              </a:defRPr>
            </a:lvl9pPr>
          </a:lstStyle>
          <a:p>
            <a:pPr algn="ctr" eaLnBrk="1" hangingPunct="1">
              <a:lnSpc>
                <a:spcPct val="90000"/>
              </a:lnSpc>
              <a:spcBef>
                <a:spcPct val="20000"/>
              </a:spcBef>
              <a:spcAft>
                <a:spcPct val="20000"/>
              </a:spcAft>
              <a:buClr>
                <a:srgbClr val="C80F0F"/>
              </a:buClr>
              <a:buFont typeface="Wingdings" pitchFamily="2" charset="2"/>
              <a:buNone/>
            </a:pPr>
            <a:r>
              <a:rPr lang="es-MX" altLang="es-MX" sz="1200" b="1" dirty="0" err="1" smtClean="0">
                <a:solidFill>
                  <a:schemeClr val="tx1"/>
                </a:solidFill>
              </a:rPr>
              <a:t>Financial</a:t>
            </a:r>
            <a:r>
              <a:rPr lang="es-MX" altLang="es-MX" sz="1200" b="1" dirty="0" smtClean="0">
                <a:solidFill>
                  <a:schemeClr val="tx1"/>
                </a:solidFill>
              </a:rPr>
              <a:t> </a:t>
            </a:r>
            <a:r>
              <a:rPr lang="es-MX" altLang="es-MX" sz="1200" b="1" dirty="0" err="1" smtClean="0">
                <a:solidFill>
                  <a:schemeClr val="tx1"/>
                </a:solidFill>
              </a:rPr>
              <a:t>institution</a:t>
            </a:r>
            <a:endParaRPr lang="es-MX" altLang="es-MX" sz="1200" b="1" dirty="0">
              <a:solidFill>
                <a:schemeClr val="tx1"/>
              </a:solidFill>
            </a:endParaRPr>
          </a:p>
        </p:txBody>
      </p:sp>
      <p:cxnSp>
        <p:nvCxnSpPr>
          <p:cNvPr id="22" name="75 Conector angular"/>
          <p:cNvCxnSpPr>
            <a:cxnSpLocks noChangeShapeType="1"/>
            <a:stCxn id="19" idx="4"/>
            <a:endCxn id="11" idx="6"/>
          </p:cNvCxnSpPr>
          <p:nvPr/>
        </p:nvCxnSpPr>
        <p:spPr bwMode="auto">
          <a:xfrm rot="5400000" flipH="1" flipV="1">
            <a:off x="3542280" y="1664885"/>
            <a:ext cx="3146657" cy="5308364"/>
          </a:xfrm>
          <a:prstGeom prst="bentConnector4">
            <a:avLst>
              <a:gd name="adj1" fmla="val -7265"/>
              <a:gd name="adj2" fmla="val 104306"/>
            </a:avLst>
          </a:prstGeom>
          <a:noFill/>
          <a:ln w="9525" algn="ctr">
            <a:solidFill>
              <a:srgbClr val="0066FF"/>
            </a:solidFill>
            <a:round/>
            <a:headEnd/>
            <a:tailEnd type="arrow" w="med" len="med"/>
          </a:ln>
        </p:spPr>
      </p:cxnSp>
      <p:cxnSp>
        <p:nvCxnSpPr>
          <p:cNvPr id="23" name="85 Conector recto de flecha"/>
          <p:cNvCxnSpPr>
            <a:cxnSpLocks noChangeShapeType="1"/>
            <a:stCxn id="7" idx="4"/>
            <a:endCxn id="19" idx="0"/>
          </p:cNvCxnSpPr>
          <p:nvPr/>
        </p:nvCxnSpPr>
        <p:spPr bwMode="auto">
          <a:xfrm flipH="1">
            <a:off x="2461427" y="4524750"/>
            <a:ext cx="9947" cy="583837"/>
          </a:xfrm>
          <a:prstGeom prst="straightConnector1">
            <a:avLst/>
          </a:prstGeom>
          <a:noFill/>
          <a:ln w="9525" algn="ctr">
            <a:solidFill>
              <a:schemeClr val="hlink"/>
            </a:solidFill>
            <a:round/>
            <a:headEnd type="arrow" w="med" len="med"/>
            <a:tailEnd type="arrow" w="med" len="med"/>
          </a:ln>
        </p:spPr>
      </p:cxnSp>
      <p:cxnSp>
        <p:nvCxnSpPr>
          <p:cNvPr id="24" name="87 Conector recto de flecha"/>
          <p:cNvCxnSpPr>
            <a:cxnSpLocks noChangeShapeType="1"/>
            <a:stCxn id="19" idx="6"/>
            <a:endCxn id="20" idx="2"/>
          </p:cNvCxnSpPr>
          <p:nvPr/>
        </p:nvCxnSpPr>
        <p:spPr bwMode="auto">
          <a:xfrm>
            <a:off x="3165421" y="5500491"/>
            <a:ext cx="190595" cy="937"/>
          </a:xfrm>
          <a:prstGeom prst="straightConnector1">
            <a:avLst/>
          </a:prstGeom>
          <a:noFill/>
          <a:ln w="9525" algn="ctr">
            <a:solidFill>
              <a:schemeClr val="hlink"/>
            </a:solidFill>
            <a:round/>
            <a:headEnd/>
            <a:tailEnd type="arrow" w="med" len="med"/>
          </a:ln>
        </p:spPr>
      </p:cxnSp>
      <p:cxnSp>
        <p:nvCxnSpPr>
          <p:cNvPr id="25" name="89 Conector angular"/>
          <p:cNvCxnSpPr>
            <a:cxnSpLocks noChangeShapeType="1"/>
            <a:stCxn id="21" idx="4"/>
            <a:endCxn id="11" idx="6"/>
          </p:cNvCxnSpPr>
          <p:nvPr/>
        </p:nvCxnSpPr>
        <p:spPr bwMode="auto">
          <a:xfrm rot="5400000" flipH="1" flipV="1">
            <a:off x="2704976" y="920435"/>
            <a:ext cx="3239512" cy="6890117"/>
          </a:xfrm>
          <a:prstGeom prst="bentConnector4">
            <a:avLst>
              <a:gd name="adj1" fmla="val -7057"/>
              <a:gd name="adj2" fmla="val 103318"/>
            </a:avLst>
          </a:prstGeom>
          <a:noFill/>
          <a:ln w="9525" algn="ctr">
            <a:solidFill>
              <a:srgbClr val="0066FF"/>
            </a:solidFill>
            <a:round/>
            <a:headEnd/>
            <a:tailEnd type="arrow" w="med" len="med"/>
          </a:ln>
        </p:spPr>
      </p:cxnSp>
      <p:cxnSp>
        <p:nvCxnSpPr>
          <p:cNvPr id="26" name="25 Conector angular"/>
          <p:cNvCxnSpPr>
            <a:stCxn id="20" idx="6"/>
            <a:endCxn id="11" idx="6"/>
          </p:cNvCxnSpPr>
          <p:nvPr/>
        </p:nvCxnSpPr>
        <p:spPr bwMode="auto">
          <a:xfrm flipV="1">
            <a:off x="4652160" y="2745738"/>
            <a:ext cx="3117631" cy="2755690"/>
          </a:xfrm>
          <a:prstGeom prst="bentConnector3">
            <a:avLst>
              <a:gd name="adj1" fmla="val 107332"/>
            </a:avLst>
          </a:prstGeom>
          <a:solidFill>
            <a:schemeClr val="tx2"/>
          </a:solidFill>
          <a:ln w="9525" cap="flat" cmpd="sng" algn="ctr">
            <a:solidFill>
              <a:schemeClr val="accent2">
                <a:lumMod val="60000"/>
                <a:lumOff val="40000"/>
              </a:schemeClr>
            </a:solidFill>
            <a:prstDash val="solid"/>
            <a:round/>
            <a:headEnd type="none" w="med" len="med"/>
            <a:tailEnd type="arrow"/>
          </a:ln>
          <a:effectLst/>
        </p:spPr>
      </p:cxnSp>
      <p:sp>
        <p:nvSpPr>
          <p:cNvPr id="27" name="96 CuadroTexto"/>
          <p:cNvSpPr txBox="1">
            <a:spLocks noChangeArrowheads="1"/>
          </p:cNvSpPr>
          <p:nvPr/>
        </p:nvSpPr>
        <p:spPr bwMode="auto">
          <a:xfrm>
            <a:off x="6502195" y="1926339"/>
            <a:ext cx="12223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200" dirty="0" err="1" smtClean="0"/>
              <a:t>Identification</a:t>
            </a:r>
            <a:r>
              <a:rPr lang="es-MX" altLang="es-MX" sz="1200" dirty="0" smtClean="0"/>
              <a:t> data</a:t>
            </a:r>
            <a:endParaRPr lang="es-MX" altLang="es-MX" sz="1200" dirty="0"/>
          </a:p>
        </p:txBody>
      </p:sp>
      <p:sp>
        <p:nvSpPr>
          <p:cNvPr id="28" name="97 CuadroTexto"/>
          <p:cNvSpPr txBox="1">
            <a:spLocks noChangeArrowheads="1"/>
          </p:cNvSpPr>
          <p:nvPr/>
        </p:nvSpPr>
        <p:spPr bwMode="auto">
          <a:xfrm>
            <a:off x="6703151" y="5569230"/>
            <a:ext cx="12239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200" dirty="0" err="1" smtClean="0"/>
              <a:t>House</a:t>
            </a:r>
            <a:r>
              <a:rPr lang="es-MX" altLang="es-MX" sz="1200" dirty="0"/>
              <a:t> </a:t>
            </a:r>
            <a:r>
              <a:rPr lang="es-MX" altLang="es-MX" sz="1200" dirty="0" err="1" smtClean="0"/>
              <a:t>registration</a:t>
            </a:r>
            <a:r>
              <a:rPr lang="es-MX" altLang="es-MX" sz="1200" dirty="0" smtClean="0"/>
              <a:t> data</a:t>
            </a:r>
            <a:endParaRPr lang="es-MX" altLang="es-MX" sz="1200" dirty="0"/>
          </a:p>
        </p:txBody>
      </p:sp>
      <p:sp>
        <p:nvSpPr>
          <p:cNvPr id="29" name="102 CuadroTexto"/>
          <p:cNvSpPr txBox="1">
            <a:spLocks noChangeArrowheads="1"/>
          </p:cNvSpPr>
          <p:nvPr/>
        </p:nvSpPr>
        <p:spPr bwMode="auto">
          <a:xfrm>
            <a:off x="2833886" y="4777142"/>
            <a:ext cx="11620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200" dirty="0" err="1" smtClean="0"/>
              <a:t>Awareness</a:t>
            </a:r>
            <a:endParaRPr lang="es-MX" altLang="es-MX" sz="1200" dirty="0"/>
          </a:p>
        </p:txBody>
      </p:sp>
      <p:sp>
        <p:nvSpPr>
          <p:cNvPr id="30" name="103 CuadroTexto"/>
          <p:cNvSpPr txBox="1">
            <a:spLocks noChangeArrowheads="1"/>
          </p:cNvSpPr>
          <p:nvPr/>
        </p:nvSpPr>
        <p:spPr bwMode="auto">
          <a:xfrm>
            <a:off x="1331640" y="4645400"/>
            <a:ext cx="1162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200" dirty="0" err="1" smtClean="0"/>
              <a:t>House</a:t>
            </a:r>
            <a:r>
              <a:rPr lang="es-MX" altLang="es-MX" sz="1200" dirty="0" smtClean="0"/>
              <a:t> </a:t>
            </a:r>
            <a:r>
              <a:rPr lang="es-MX" altLang="es-MX" sz="1200" dirty="0" err="1" smtClean="0"/>
              <a:t>selection</a:t>
            </a:r>
            <a:endParaRPr lang="es-MX" altLang="es-MX" sz="1200" dirty="0"/>
          </a:p>
        </p:txBody>
      </p:sp>
      <p:cxnSp>
        <p:nvCxnSpPr>
          <p:cNvPr id="31" name="144 Conector angular"/>
          <p:cNvCxnSpPr>
            <a:cxnSpLocks noChangeShapeType="1"/>
            <a:stCxn id="7" idx="2"/>
            <a:endCxn id="21" idx="0"/>
          </p:cNvCxnSpPr>
          <p:nvPr/>
        </p:nvCxnSpPr>
        <p:spPr bwMode="auto">
          <a:xfrm rot="10800000" flipV="1">
            <a:off x="879674" y="4042149"/>
            <a:ext cx="715210" cy="979487"/>
          </a:xfrm>
          <a:prstGeom prst="bentConnector2">
            <a:avLst/>
          </a:prstGeom>
          <a:noFill/>
          <a:ln w="9525" algn="ctr">
            <a:solidFill>
              <a:schemeClr val="hlink"/>
            </a:solidFill>
            <a:round/>
            <a:headEnd type="arrow" w="med" len="med"/>
            <a:tailEnd type="arrow" w="med" len="med"/>
          </a:ln>
        </p:spPr>
      </p:cxnSp>
      <p:cxnSp>
        <p:nvCxnSpPr>
          <p:cNvPr id="32" name="146 Conector recto de flecha"/>
          <p:cNvCxnSpPr>
            <a:cxnSpLocks noChangeShapeType="1"/>
            <a:stCxn id="7" idx="6"/>
            <a:endCxn id="8" idx="2"/>
          </p:cNvCxnSpPr>
          <p:nvPr/>
        </p:nvCxnSpPr>
        <p:spPr bwMode="auto">
          <a:xfrm flipV="1">
            <a:off x="3347864" y="3623104"/>
            <a:ext cx="87774" cy="419046"/>
          </a:xfrm>
          <a:prstGeom prst="straightConnector1">
            <a:avLst/>
          </a:prstGeom>
          <a:noFill/>
          <a:ln w="9525" algn="ctr">
            <a:solidFill>
              <a:schemeClr val="hlink"/>
            </a:solidFill>
            <a:round/>
            <a:headEnd/>
            <a:tailEnd type="arrow" w="med" len="med"/>
          </a:ln>
        </p:spPr>
      </p:cxnSp>
      <p:cxnSp>
        <p:nvCxnSpPr>
          <p:cNvPr id="33" name="148 Conector recto de flecha"/>
          <p:cNvCxnSpPr>
            <a:cxnSpLocks noChangeShapeType="1"/>
            <a:stCxn id="7" idx="6"/>
            <a:endCxn id="9" idx="2"/>
          </p:cNvCxnSpPr>
          <p:nvPr/>
        </p:nvCxnSpPr>
        <p:spPr bwMode="auto">
          <a:xfrm>
            <a:off x="3347864" y="4042150"/>
            <a:ext cx="50280" cy="420444"/>
          </a:xfrm>
          <a:prstGeom prst="straightConnector1">
            <a:avLst/>
          </a:prstGeom>
          <a:noFill/>
          <a:ln w="9525" algn="ctr">
            <a:solidFill>
              <a:schemeClr val="hlink"/>
            </a:solidFill>
            <a:round/>
            <a:headEnd/>
            <a:tailEnd type="arrow" w="med" len="med"/>
          </a:ln>
        </p:spPr>
      </p:cxnSp>
      <p:sp>
        <p:nvSpPr>
          <p:cNvPr id="34" name="161 CuadroTexto"/>
          <p:cNvSpPr txBox="1">
            <a:spLocks noChangeArrowheads="1"/>
          </p:cNvSpPr>
          <p:nvPr/>
        </p:nvSpPr>
        <p:spPr bwMode="auto">
          <a:xfrm>
            <a:off x="4108450" y="2328870"/>
            <a:ext cx="12065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eaLnBrk="1" hangingPunct="1"/>
            <a:r>
              <a:rPr lang="es-MX" altLang="es-MX" sz="1100" dirty="0" err="1" smtClean="0"/>
              <a:t>Coordination</a:t>
            </a:r>
            <a:endParaRPr lang="es-MX" altLang="es-MX" sz="1100" dirty="0"/>
          </a:p>
        </p:txBody>
      </p:sp>
      <p:sp>
        <p:nvSpPr>
          <p:cNvPr id="35" name="175 CuadroTexto"/>
          <p:cNvSpPr txBox="1">
            <a:spLocks noChangeArrowheads="1"/>
          </p:cNvSpPr>
          <p:nvPr/>
        </p:nvSpPr>
        <p:spPr bwMode="auto">
          <a:xfrm rot="16200000">
            <a:off x="11907" y="4257255"/>
            <a:ext cx="12065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eaLnBrk="1" hangingPunct="1"/>
            <a:r>
              <a:rPr lang="es-MX" altLang="es-MX" sz="1200" dirty="0" err="1" smtClean="0"/>
              <a:t>Coordination</a:t>
            </a:r>
            <a:endParaRPr lang="es-MX" altLang="es-MX" sz="1200" dirty="0"/>
          </a:p>
        </p:txBody>
      </p:sp>
      <p:sp>
        <p:nvSpPr>
          <p:cNvPr id="36" name="191 CuadroTexto"/>
          <p:cNvSpPr txBox="1">
            <a:spLocks noChangeArrowheads="1"/>
          </p:cNvSpPr>
          <p:nvPr/>
        </p:nvSpPr>
        <p:spPr bwMode="auto">
          <a:xfrm>
            <a:off x="3275856" y="2931356"/>
            <a:ext cx="165417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100" dirty="0" err="1" smtClean="0"/>
              <a:t>Supervision</a:t>
            </a:r>
            <a:endParaRPr lang="es-MX" altLang="es-MX" sz="1100" dirty="0"/>
          </a:p>
        </p:txBody>
      </p:sp>
      <p:cxnSp>
        <p:nvCxnSpPr>
          <p:cNvPr id="38" name="203 Conector recto de flecha"/>
          <p:cNvCxnSpPr>
            <a:cxnSpLocks noChangeShapeType="1"/>
            <a:stCxn id="20" idx="0"/>
            <a:endCxn id="9" idx="4"/>
          </p:cNvCxnSpPr>
          <p:nvPr/>
        </p:nvCxnSpPr>
        <p:spPr bwMode="auto">
          <a:xfrm flipH="1" flipV="1">
            <a:off x="4003915" y="4849150"/>
            <a:ext cx="173" cy="264343"/>
          </a:xfrm>
          <a:prstGeom prst="straightConnector1">
            <a:avLst/>
          </a:prstGeom>
          <a:noFill/>
          <a:ln w="9525" algn="ctr">
            <a:solidFill>
              <a:schemeClr val="hlink"/>
            </a:solidFill>
            <a:round/>
            <a:headEnd/>
            <a:tailEnd type="arrow" w="med" len="med"/>
          </a:ln>
        </p:spPr>
      </p:cxnSp>
      <p:sp>
        <p:nvSpPr>
          <p:cNvPr id="39" name="208 CuadroTexto"/>
          <p:cNvSpPr txBox="1">
            <a:spLocks noChangeArrowheads="1"/>
          </p:cNvSpPr>
          <p:nvPr/>
        </p:nvSpPr>
        <p:spPr bwMode="auto">
          <a:xfrm>
            <a:off x="5903168" y="2915226"/>
            <a:ext cx="9779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200" dirty="0" err="1" smtClean="0"/>
              <a:t>Operation</a:t>
            </a:r>
            <a:endParaRPr lang="es-MX" altLang="es-MX" sz="1200" dirty="0"/>
          </a:p>
        </p:txBody>
      </p:sp>
      <p:sp>
        <p:nvSpPr>
          <p:cNvPr id="40" name="230 Elipse"/>
          <p:cNvSpPr>
            <a:spLocks noChangeArrowheads="1"/>
          </p:cNvSpPr>
          <p:nvPr/>
        </p:nvSpPr>
        <p:spPr bwMode="auto">
          <a:xfrm>
            <a:off x="8119937" y="3352808"/>
            <a:ext cx="916559" cy="668337"/>
          </a:xfrm>
          <a:prstGeom prst="ellipse">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anchor="ctr"/>
          <a:lstStyle>
            <a:lvl1pPr eaLnBrk="0" hangingPunct="0">
              <a:tabLst>
                <a:tab pos="2190750" algn="l"/>
              </a:tabLst>
              <a:defRPr sz="2000">
                <a:solidFill>
                  <a:schemeClr val="accent2"/>
                </a:solidFill>
                <a:latin typeface="Arial" charset="0"/>
              </a:defRPr>
            </a:lvl1pPr>
            <a:lvl2pPr marL="742950" indent="-285750" eaLnBrk="0" hangingPunct="0">
              <a:tabLst>
                <a:tab pos="2190750" algn="l"/>
              </a:tabLst>
              <a:defRPr sz="2000">
                <a:solidFill>
                  <a:schemeClr val="accent2"/>
                </a:solidFill>
                <a:latin typeface="Arial" charset="0"/>
              </a:defRPr>
            </a:lvl2pPr>
            <a:lvl3pPr marL="1143000" indent="-228600" eaLnBrk="0" hangingPunct="0">
              <a:tabLst>
                <a:tab pos="2190750" algn="l"/>
              </a:tabLst>
              <a:defRPr sz="2000">
                <a:solidFill>
                  <a:schemeClr val="accent2"/>
                </a:solidFill>
                <a:latin typeface="Arial" charset="0"/>
              </a:defRPr>
            </a:lvl3pPr>
            <a:lvl4pPr marL="1600200" indent="-228600" eaLnBrk="0" hangingPunct="0">
              <a:tabLst>
                <a:tab pos="2190750" algn="l"/>
              </a:tabLst>
              <a:defRPr sz="2000">
                <a:solidFill>
                  <a:schemeClr val="accent2"/>
                </a:solidFill>
                <a:latin typeface="Arial" charset="0"/>
              </a:defRPr>
            </a:lvl4pPr>
            <a:lvl5pPr marL="2057400" indent="-228600" eaLnBrk="0" hangingPunct="0">
              <a:tabLst>
                <a:tab pos="2190750" algn="l"/>
              </a:tabLst>
              <a:defRPr sz="2000">
                <a:solidFill>
                  <a:schemeClr val="accent2"/>
                </a:solidFill>
                <a:latin typeface="Arial" charset="0"/>
              </a:defRPr>
            </a:lvl5pPr>
            <a:lvl6pPr marL="2514600" indent="-228600" eaLnBrk="0" fontAlgn="base" hangingPunct="0">
              <a:spcBef>
                <a:spcPct val="0"/>
              </a:spcBef>
              <a:spcAft>
                <a:spcPct val="0"/>
              </a:spcAft>
              <a:tabLst>
                <a:tab pos="2190750" algn="l"/>
              </a:tabLst>
              <a:defRPr sz="2000">
                <a:solidFill>
                  <a:schemeClr val="accent2"/>
                </a:solidFill>
                <a:latin typeface="Arial" charset="0"/>
              </a:defRPr>
            </a:lvl6pPr>
            <a:lvl7pPr marL="2971800" indent="-228600" eaLnBrk="0" fontAlgn="base" hangingPunct="0">
              <a:spcBef>
                <a:spcPct val="0"/>
              </a:spcBef>
              <a:spcAft>
                <a:spcPct val="0"/>
              </a:spcAft>
              <a:tabLst>
                <a:tab pos="2190750" algn="l"/>
              </a:tabLst>
              <a:defRPr sz="2000">
                <a:solidFill>
                  <a:schemeClr val="accent2"/>
                </a:solidFill>
                <a:latin typeface="Arial" charset="0"/>
              </a:defRPr>
            </a:lvl7pPr>
            <a:lvl8pPr marL="3429000" indent="-228600" eaLnBrk="0" fontAlgn="base" hangingPunct="0">
              <a:spcBef>
                <a:spcPct val="0"/>
              </a:spcBef>
              <a:spcAft>
                <a:spcPct val="0"/>
              </a:spcAft>
              <a:tabLst>
                <a:tab pos="2190750" algn="l"/>
              </a:tabLst>
              <a:defRPr sz="2000">
                <a:solidFill>
                  <a:schemeClr val="accent2"/>
                </a:solidFill>
                <a:latin typeface="Arial" charset="0"/>
              </a:defRPr>
            </a:lvl8pPr>
            <a:lvl9pPr marL="3886200" indent="-228600" eaLnBrk="0" fontAlgn="base" hangingPunct="0">
              <a:spcBef>
                <a:spcPct val="0"/>
              </a:spcBef>
              <a:spcAft>
                <a:spcPct val="0"/>
              </a:spcAft>
              <a:tabLst>
                <a:tab pos="2190750" algn="l"/>
              </a:tabLst>
              <a:defRPr sz="2000">
                <a:solidFill>
                  <a:schemeClr val="accent2"/>
                </a:solidFill>
                <a:latin typeface="Arial" charset="0"/>
              </a:defRPr>
            </a:lvl9pPr>
          </a:lstStyle>
          <a:p>
            <a:pPr algn="ctr" eaLnBrk="1" hangingPunct="1">
              <a:lnSpc>
                <a:spcPct val="90000"/>
              </a:lnSpc>
              <a:spcBef>
                <a:spcPct val="20000"/>
              </a:spcBef>
              <a:spcAft>
                <a:spcPct val="20000"/>
              </a:spcAft>
              <a:buClr>
                <a:srgbClr val="C80F0F"/>
              </a:buClr>
              <a:buFont typeface="Wingdings" pitchFamily="2" charset="2"/>
              <a:buNone/>
            </a:pPr>
            <a:r>
              <a:rPr lang="es-MX" altLang="es-MX" sz="1050" b="1" dirty="0" smtClean="0">
                <a:solidFill>
                  <a:schemeClr val="bg1"/>
                </a:solidFill>
              </a:rPr>
              <a:t>NAMA Office</a:t>
            </a:r>
            <a:endParaRPr lang="es-MX" altLang="es-MX" sz="1050" b="1" dirty="0">
              <a:solidFill>
                <a:schemeClr val="bg1"/>
              </a:solidFill>
            </a:endParaRPr>
          </a:p>
        </p:txBody>
      </p:sp>
      <p:cxnSp>
        <p:nvCxnSpPr>
          <p:cNvPr id="41" name="232 Conector recto de flecha"/>
          <p:cNvCxnSpPr>
            <a:cxnSpLocks noChangeShapeType="1"/>
            <a:endCxn id="40" idx="2"/>
          </p:cNvCxnSpPr>
          <p:nvPr/>
        </p:nvCxnSpPr>
        <p:spPr bwMode="auto">
          <a:xfrm>
            <a:off x="7551612" y="3681420"/>
            <a:ext cx="568325" cy="5557"/>
          </a:xfrm>
          <a:prstGeom prst="straightConnector1">
            <a:avLst/>
          </a:prstGeom>
          <a:noFill/>
          <a:ln w="9525" algn="ctr">
            <a:solidFill>
              <a:schemeClr val="hlink"/>
            </a:solidFill>
            <a:round/>
            <a:headEnd/>
            <a:tailEnd type="arrow" w="med" len="med"/>
          </a:ln>
        </p:spPr>
      </p:cxnSp>
      <p:sp>
        <p:nvSpPr>
          <p:cNvPr id="42" name="233 CuadroTexto"/>
          <p:cNvSpPr txBox="1">
            <a:spLocks noChangeArrowheads="1"/>
          </p:cNvSpPr>
          <p:nvPr/>
        </p:nvSpPr>
        <p:spPr bwMode="auto">
          <a:xfrm>
            <a:off x="7884368" y="4073533"/>
            <a:ext cx="12239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r>
              <a:rPr lang="es-MX" altLang="es-MX" sz="1200" dirty="0" err="1" smtClean="0"/>
              <a:t>National</a:t>
            </a:r>
            <a:r>
              <a:rPr lang="es-MX" altLang="es-MX" sz="1200" dirty="0" smtClean="0"/>
              <a:t> </a:t>
            </a:r>
            <a:r>
              <a:rPr lang="es-MX" altLang="es-MX" sz="1200" dirty="0" err="1" smtClean="0"/>
              <a:t>engagement</a:t>
            </a:r>
            <a:r>
              <a:rPr lang="es-MX" altLang="es-MX" sz="1200" dirty="0" smtClean="0"/>
              <a:t> (</a:t>
            </a:r>
            <a:r>
              <a:rPr lang="es-MX" altLang="es-MX" sz="1200" dirty="0" err="1" smtClean="0"/>
              <a:t>Biennial</a:t>
            </a:r>
            <a:r>
              <a:rPr lang="es-MX" altLang="es-MX" sz="1200" dirty="0" smtClean="0"/>
              <a:t> </a:t>
            </a:r>
            <a:r>
              <a:rPr lang="es-MX" altLang="es-MX" sz="1200" dirty="0" err="1" smtClean="0"/>
              <a:t>reports</a:t>
            </a:r>
            <a:r>
              <a:rPr lang="es-MX" altLang="es-MX" sz="1200" dirty="0" smtClean="0"/>
              <a:t> UNFCCC)</a:t>
            </a:r>
            <a:endParaRPr lang="es-MX" altLang="es-MX" sz="1200" dirty="0"/>
          </a:p>
        </p:txBody>
      </p:sp>
      <p:sp>
        <p:nvSpPr>
          <p:cNvPr id="43" name="1 Título"/>
          <p:cNvSpPr>
            <a:spLocks noGrp="1"/>
          </p:cNvSpPr>
          <p:nvPr>
            <p:ph type="title"/>
          </p:nvPr>
        </p:nvSpPr>
        <p:spPr>
          <a:xfrm>
            <a:off x="684000" y="1340768"/>
            <a:ext cx="7776000" cy="617928"/>
          </a:xfrm>
        </p:spPr>
        <p:txBody>
          <a:bodyPr/>
          <a:lstStyle/>
          <a:p>
            <a:r>
              <a:rPr lang="es-MX" b="1" dirty="0" err="1" smtClean="0">
                <a:solidFill>
                  <a:srgbClr val="C00000"/>
                </a:solidFill>
              </a:rPr>
              <a:t>Institutional</a:t>
            </a:r>
            <a:r>
              <a:rPr lang="es-MX" b="1" dirty="0" smtClean="0">
                <a:solidFill>
                  <a:srgbClr val="C00000"/>
                </a:solidFill>
              </a:rPr>
              <a:t> </a:t>
            </a:r>
            <a:r>
              <a:rPr lang="es-MX" b="1" dirty="0" err="1" smtClean="0">
                <a:solidFill>
                  <a:srgbClr val="C00000"/>
                </a:solidFill>
              </a:rPr>
              <a:t>structure</a:t>
            </a:r>
            <a:endParaRPr lang="es-MX" b="1" dirty="0">
              <a:solidFill>
                <a:srgbClr val="C00000"/>
              </a:solidFill>
            </a:endParaRPr>
          </a:p>
        </p:txBody>
      </p:sp>
      <p:pic>
        <p:nvPicPr>
          <p:cNvPr id="4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5913"/>
          <a:stretch/>
        </p:blipFill>
        <p:spPr bwMode="auto">
          <a:xfrm>
            <a:off x="6502195" y="3340133"/>
            <a:ext cx="1382173" cy="1414748"/>
          </a:xfrm>
          <a:prstGeom prst="rect">
            <a:avLst/>
          </a:prstGeom>
          <a:noFill/>
          <a:ln>
            <a:noFill/>
          </a:ln>
          <a:effectLst>
            <a:glow rad="63500">
              <a:schemeClr val="accent1">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5" name="Picture 4"/>
          <p:cNvPicPr>
            <a:picLocks noChangeAspect="1" noChangeArrowheads="1"/>
          </p:cNvPicPr>
          <p:nvPr/>
        </p:nvPicPr>
        <p:blipFill>
          <a:blip r:embed="rId3" cstate="print"/>
          <a:srcRect/>
          <a:stretch>
            <a:fillRect/>
          </a:stretch>
        </p:blipFill>
        <p:spPr bwMode="auto">
          <a:xfrm>
            <a:off x="4914782" y="3231177"/>
            <a:ext cx="1169386" cy="785409"/>
          </a:xfrm>
          <a:prstGeom prst="rect">
            <a:avLst/>
          </a:prstGeom>
          <a:noFill/>
          <a:ln w="9525">
            <a:noFill/>
            <a:miter lim="800000"/>
            <a:headEnd/>
            <a:tailEnd/>
          </a:ln>
        </p:spPr>
      </p:pic>
      <p:pic>
        <p:nvPicPr>
          <p:cNvPr id="51"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04054" y="3986342"/>
            <a:ext cx="1568146" cy="97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3" name="203 Conector recto de flecha"/>
          <p:cNvCxnSpPr>
            <a:cxnSpLocks noChangeShapeType="1"/>
            <a:stCxn id="51" idx="3"/>
            <a:endCxn id="44" idx="1"/>
          </p:cNvCxnSpPr>
          <p:nvPr/>
        </p:nvCxnSpPr>
        <p:spPr bwMode="auto">
          <a:xfrm flipV="1">
            <a:off x="6372200" y="4047507"/>
            <a:ext cx="129995" cy="426298"/>
          </a:xfrm>
          <a:prstGeom prst="straightConnector1">
            <a:avLst/>
          </a:prstGeom>
          <a:noFill/>
          <a:ln w="9525" algn="ctr">
            <a:solidFill>
              <a:schemeClr val="hlink"/>
            </a:solidFill>
            <a:round/>
            <a:headEnd/>
            <a:tailEnd type="arrow" w="med" len="med"/>
          </a:ln>
        </p:spPr>
      </p:cxnSp>
      <p:cxnSp>
        <p:nvCxnSpPr>
          <p:cNvPr id="86" name="203 Conector recto de flecha"/>
          <p:cNvCxnSpPr>
            <a:cxnSpLocks noChangeShapeType="1"/>
            <a:stCxn id="45" idx="3"/>
            <a:endCxn id="44" idx="1"/>
          </p:cNvCxnSpPr>
          <p:nvPr/>
        </p:nvCxnSpPr>
        <p:spPr bwMode="auto">
          <a:xfrm>
            <a:off x="6084168" y="3623882"/>
            <a:ext cx="418027" cy="423625"/>
          </a:xfrm>
          <a:prstGeom prst="straightConnector1">
            <a:avLst/>
          </a:prstGeom>
          <a:noFill/>
          <a:ln w="9525" algn="ctr">
            <a:solidFill>
              <a:schemeClr val="hlink"/>
            </a:solidFill>
            <a:round/>
            <a:headEnd/>
            <a:tailEnd type="arrow" w="med" len="med"/>
          </a:ln>
        </p:spPr>
      </p:cxnSp>
      <p:cxnSp>
        <p:nvCxnSpPr>
          <p:cNvPr id="100" name="99 Conector recto de flecha"/>
          <p:cNvCxnSpPr>
            <a:stCxn id="8" idx="6"/>
            <a:endCxn id="45" idx="1"/>
          </p:cNvCxnSpPr>
          <p:nvPr/>
        </p:nvCxnSpPr>
        <p:spPr bwMode="auto">
          <a:xfrm>
            <a:off x="4647180" y="3623104"/>
            <a:ext cx="267602" cy="778"/>
          </a:xfrm>
          <a:prstGeom prst="straightConnector1">
            <a:avLst/>
          </a:prstGeom>
          <a:solidFill>
            <a:schemeClr val="accent1"/>
          </a:solidFill>
          <a:ln w="9525" cap="flat" cmpd="sng" algn="ctr">
            <a:solidFill>
              <a:schemeClr val="accent3">
                <a:lumMod val="75000"/>
              </a:schemeClr>
            </a:solidFill>
            <a:prstDash val="solid"/>
            <a:round/>
            <a:headEnd type="none" w="med" len="med"/>
            <a:tailEnd type="arrow"/>
          </a:ln>
          <a:effectLst/>
        </p:spPr>
      </p:cxnSp>
      <p:cxnSp>
        <p:nvCxnSpPr>
          <p:cNvPr id="102" name="101 Conector recto de flecha"/>
          <p:cNvCxnSpPr>
            <a:stCxn id="9" idx="6"/>
            <a:endCxn id="51" idx="1"/>
          </p:cNvCxnSpPr>
          <p:nvPr/>
        </p:nvCxnSpPr>
        <p:spPr bwMode="auto">
          <a:xfrm>
            <a:off x="4609686" y="4462594"/>
            <a:ext cx="194368" cy="11211"/>
          </a:xfrm>
          <a:prstGeom prst="straightConnector1">
            <a:avLst/>
          </a:prstGeom>
          <a:solidFill>
            <a:schemeClr val="accent1"/>
          </a:solidFill>
          <a:ln w="9525" cap="flat" cmpd="sng" algn="ctr">
            <a:solidFill>
              <a:schemeClr val="accent3">
                <a:lumMod val="75000"/>
              </a:schemeClr>
            </a:solidFill>
            <a:prstDash val="solid"/>
            <a:round/>
            <a:headEnd type="none" w="med" len="med"/>
            <a:tailEnd type="arrow"/>
          </a:ln>
          <a:effectLst/>
        </p:spPr>
      </p:cxnSp>
    </p:spTree>
    <p:extLst>
      <p:ext uri="{BB962C8B-B14F-4D97-AF65-F5344CB8AC3E}">
        <p14:creationId xmlns:p14="http://schemas.microsoft.com/office/powerpoint/2010/main" val="422650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4000" y="2366111"/>
            <a:ext cx="7776000" cy="3816000"/>
          </a:xfrm>
        </p:spPr>
        <p:txBody>
          <a:bodyPr/>
          <a:lstStyle/>
          <a:p>
            <a:r>
              <a:rPr lang="en-US" dirty="0" smtClean="0">
                <a:latin typeface="+mj-lt"/>
              </a:rPr>
              <a:t>Capacity building for </a:t>
            </a:r>
            <a:r>
              <a:rPr lang="en-US" dirty="0">
                <a:latin typeface="+mj-lt"/>
              </a:rPr>
              <a:t>Government officials </a:t>
            </a:r>
            <a:r>
              <a:rPr lang="en-US" dirty="0" smtClean="0">
                <a:latin typeface="+mj-lt"/>
              </a:rPr>
              <a:t>/ NAMA developers /national donors</a:t>
            </a:r>
          </a:p>
          <a:p>
            <a:r>
              <a:rPr lang="en-US" b="1" dirty="0" smtClean="0">
                <a:latin typeface="+mj-lt"/>
              </a:rPr>
              <a:t>Focus</a:t>
            </a:r>
            <a:r>
              <a:rPr lang="en-US" dirty="0" smtClean="0">
                <a:latin typeface="+mj-lt"/>
              </a:rPr>
              <a:t>: On-going projects </a:t>
            </a:r>
          </a:p>
          <a:p>
            <a:r>
              <a:rPr lang="en-US" b="1" dirty="0" smtClean="0">
                <a:latin typeface="+mj-lt"/>
              </a:rPr>
              <a:t>Length</a:t>
            </a:r>
            <a:r>
              <a:rPr lang="en-US" dirty="0" smtClean="0">
                <a:latin typeface="+mj-lt"/>
              </a:rPr>
              <a:t>: 2 days training </a:t>
            </a:r>
          </a:p>
          <a:p>
            <a:r>
              <a:rPr lang="en-US" b="1" dirty="0" smtClean="0">
                <a:latin typeface="+mj-lt"/>
              </a:rPr>
              <a:t>Contact</a:t>
            </a:r>
            <a:r>
              <a:rPr lang="en-US" dirty="0" smtClean="0">
                <a:latin typeface="+mj-lt"/>
              </a:rPr>
              <a:t>:</a:t>
            </a:r>
          </a:p>
          <a:p>
            <a:pPr lvl="1"/>
            <a:r>
              <a:rPr lang="en-US" dirty="0" smtClean="0">
                <a:latin typeface="+mj-lt"/>
              </a:rPr>
              <a:t>International </a:t>
            </a:r>
            <a:r>
              <a:rPr lang="en-US" dirty="0">
                <a:latin typeface="+mj-lt"/>
              </a:rPr>
              <a:t>Partnership on Mitigation and MRV</a:t>
            </a:r>
            <a:r>
              <a:rPr lang="en-US" u="sng" dirty="0">
                <a:latin typeface="+mj-lt"/>
              </a:rPr>
              <a:t> </a:t>
            </a:r>
            <a:r>
              <a:rPr lang="en-US" u="sng" dirty="0">
                <a:latin typeface="+mj-lt"/>
                <a:hlinkClick r:id="rId3"/>
              </a:rPr>
              <a:t>http://</a:t>
            </a:r>
            <a:r>
              <a:rPr lang="en-US" u="sng" dirty="0" smtClean="0">
                <a:latin typeface="+mj-lt"/>
                <a:hlinkClick r:id="rId3"/>
              </a:rPr>
              <a:t>www.mitigationpartnership.net/</a:t>
            </a:r>
            <a:endParaRPr lang="en-US" u="sng" dirty="0">
              <a:latin typeface="+mj-lt"/>
            </a:endParaRPr>
          </a:p>
          <a:p>
            <a:pPr lvl="1"/>
            <a:r>
              <a:rPr lang="en-US" dirty="0">
                <a:latin typeface="+mj-lt"/>
              </a:rPr>
              <a:t>Country based GIZ offices </a:t>
            </a:r>
            <a:r>
              <a:rPr lang="en-US" dirty="0" smtClean="0">
                <a:latin typeface="+mj-lt"/>
              </a:rPr>
              <a:t>              </a:t>
            </a:r>
            <a:r>
              <a:rPr lang="es-MX" dirty="0" smtClean="0">
                <a:latin typeface="+mj-lt"/>
                <a:hlinkClick r:id="rId4"/>
              </a:rPr>
              <a:t>http</a:t>
            </a:r>
            <a:r>
              <a:rPr lang="es-MX" dirty="0">
                <a:latin typeface="+mj-lt"/>
                <a:hlinkClick r:id="rId4"/>
              </a:rPr>
              <a:t>://www.giz.de/en/html/worldwide.html</a:t>
            </a:r>
            <a:endParaRPr lang="en-US" dirty="0">
              <a:latin typeface="+mj-lt"/>
            </a:endParaRPr>
          </a:p>
          <a:p>
            <a:pPr marL="727075" lvl="1" indent="0">
              <a:buNone/>
            </a:pPr>
            <a:r>
              <a:rPr lang="en-US" dirty="0" smtClean="0">
                <a:latin typeface="+mj-lt"/>
              </a:rPr>
              <a:t>GIZ, </a:t>
            </a:r>
            <a:r>
              <a:rPr lang="en-US" dirty="0">
                <a:latin typeface="+mj-lt"/>
              </a:rPr>
              <a:t>Sebastian </a:t>
            </a:r>
            <a:r>
              <a:rPr lang="en-US" dirty="0" smtClean="0">
                <a:latin typeface="+mj-lt"/>
              </a:rPr>
              <a:t>Wienges</a:t>
            </a:r>
            <a:r>
              <a:rPr lang="en-US" dirty="0">
                <a:latin typeface="+mj-lt"/>
              </a:rPr>
              <a:t> </a:t>
            </a:r>
            <a:r>
              <a:rPr lang="en-US" dirty="0" smtClean="0">
                <a:latin typeface="+mj-lt"/>
              </a:rPr>
              <a:t> E-mail: </a:t>
            </a:r>
            <a:r>
              <a:rPr lang="en-US" dirty="0" smtClean="0">
                <a:latin typeface="+mj-lt"/>
                <a:hlinkClick r:id="rId5"/>
              </a:rPr>
              <a:t>sebastian.wienges@giz.de</a:t>
            </a:r>
            <a:r>
              <a:rPr lang="en-US" dirty="0" smtClean="0">
                <a:latin typeface="+mj-lt"/>
              </a:rPr>
              <a:t> </a:t>
            </a:r>
            <a:endParaRPr lang="en-US" dirty="0">
              <a:latin typeface="+mj-lt"/>
            </a:endParaRPr>
          </a:p>
          <a:p>
            <a:endParaRPr lang="es-MX" dirty="0">
              <a:latin typeface="+mj-lt"/>
            </a:endParaRPr>
          </a:p>
        </p:txBody>
      </p:sp>
      <p:sp>
        <p:nvSpPr>
          <p:cNvPr id="4" name="3 Marcador de fecha"/>
          <p:cNvSpPr>
            <a:spLocks noGrp="1"/>
          </p:cNvSpPr>
          <p:nvPr>
            <p:ph type="dt" sz="half" idx="10"/>
          </p:nvPr>
        </p:nvSpPr>
        <p:spPr/>
        <p:txBody>
          <a:bodyPr/>
          <a:lstStyle/>
          <a:p>
            <a:pPr>
              <a:defRPr/>
            </a:pPr>
            <a:fld id="{3B4B7F1B-C74F-4A54-8D00-45928B650EE8}" type="datetime1">
              <a:rPr lang="es-MX" smtClean="0"/>
              <a:t>10/04/2014</a:t>
            </a:fld>
            <a:endParaRPr lang="es-MX" dirty="0"/>
          </a:p>
        </p:txBody>
      </p:sp>
      <p:sp>
        <p:nvSpPr>
          <p:cNvPr id="7" name="Textfeld 1"/>
          <p:cNvSpPr txBox="1"/>
          <p:nvPr/>
        </p:nvSpPr>
        <p:spPr>
          <a:xfrm>
            <a:off x="395536" y="1723252"/>
            <a:ext cx="6065084" cy="461665"/>
          </a:xfrm>
          <a:prstGeom prst="rect">
            <a:avLst/>
          </a:prstGeom>
          <a:noFill/>
        </p:spPr>
        <p:txBody>
          <a:bodyPr wrap="square" rtlCol="0">
            <a:spAutoFit/>
          </a:bodyPr>
          <a:lstStyle/>
          <a:p>
            <a:pPr eaLnBrk="1" hangingPunct="1"/>
            <a:r>
              <a:rPr lang="de-DE" sz="2400" dirty="0" smtClean="0">
                <a:solidFill>
                  <a:srgbClr val="C00000"/>
                </a:solidFill>
                <a:latin typeface="+mj-lt"/>
                <a:ea typeface="+mj-ea"/>
                <a:cs typeface="+mj-cs"/>
              </a:rPr>
              <a:t>Training on MRV Tool</a:t>
            </a:r>
            <a:endParaRPr lang="de-DE" sz="2400" dirty="0">
              <a:solidFill>
                <a:srgbClr val="C00000"/>
              </a:solidFill>
              <a:latin typeface="+mj-lt"/>
              <a:ea typeface="+mj-ea"/>
              <a:cs typeface="+mj-cs"/>
            </a:endParaRPr>
          </a:p>
        </p:txBody>
      </p:sp>
      <p:pic>
        <p:nvPicPr>
          <p:cNvPr id="8" name="5 Marcador de contenido"/>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6920822" y="4912914"/>
            <a:ext cx="1847850" cy="769959"/>
          </a:xfrm>
          <a:prstGeom prst="rect">
            <a:avLst/>
          </a:prstGeom>
          <a:noFill/>
          <a:ln w="9525">
            <a:noFill/>
            <a:miter lim="800000"/>
            <a:headEnd/>
            <a:tailEnd/>
          </a:ln>
          <a:effectLst/>
        </p:spPr>
      </p:pic>
      <p:pic>
        <p:nvPicPr>
          <p:cNvPr id="9" name="Picture 2" descr="International Partnership on Mitigation and MRV"/>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60620" y="4372686"/>
            <a:ext cx="2267108" cy="540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58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eaLnBrk="1" hangingPunct="1"/>
            <a:r>
              <a:rPr lang="de-DE" altLang="es-MX" b="1" dirty="0" smtClean="0">
                <a:solidFill>
                  <a:srgbClr val="C00000"/>
                </a:solidFill>
              </a:rPr>
              <a:t>The Mexican-German Programme for NAMAs - ProNAMA</a:t>
            </a:r>
            <a:endParaRPr lang="es-MX" altLang="es-MX" b="1" dirty="0" smtClean="0">
              <a:solidFill>
                <a:srgbClr val="C00000"/>
              </a:solidFill>
            </a:endParaRPr>
          </a:p>
        </p:txBody>
      </p:sp>
      <p:grpSp>
        <p:nvGrpSpPr>
          <p:cNvPr id="8195" name="29 Grupo"/>
          <p:cNvGrpSpPr>
            <a:grpSpLocks/>
          </p:cNvGrpSpPr>
          <p:nvPr/>
        </p:nvGrpSpPr>
        <p:grpSpPr bwMode="auto">
          <a:xfrm>
            <a:off x="1250951" y="2158596"/>
            <a:ext cx="6343300" cy="4032654"/>
            <a:chOff x="558800" y="1010444"/>
            <a:chExt cx="7759700" cy="5314156"/>
          </a:xfrm>
        </p:grpSpPr>
        <p:sp>
          <p:nvSpPr>
            <p:cNvPr id="31" name="30 Rectángulo"/>
            <p:cNvSpPr/>
            <p:nvPr/>
          </p:nvSpPr>
          <p:spPr bwMode="auto">
            <a:xfrm>
              <a:off x="1377224" y="3022600"/>
              <a:ext cx="812800" cy="2743200"/>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vert270" wrap="none" anchor="ctr"/>
            <a:lstStyle/>
            <a:p>
              <a:pPr algn="ctr">
                <a:lnSpc>
                  <a:spcPct val="90000"/>
                </a:lnSpc>
                <a:spcBef>
                  <a:spcPct val="20000"/>
                </a:spcBef>
                <a:spcAft>
                  <a:spcPct val="20000"/>
                </a:spcAft>
                <a:buClr>
                  <a:srgbClr val="C80F0F"/>
                </a:buClr>
                <a:buFont typeface="Wingdings" pitchFamily="2" charset="2"/>
                <a:buNone/>
                <a:defRPr/>
              </a:pPr>
              <a:r>
                <a:rPr lang="de-DE" sz="1400" b="1" dirty="0">
                  <a:solidFill>
                    <a:schemeClr val="tx1"/>
                  </a:solidFill>
                </a:rPr>
                <a:t>New residential </a:t>
              </a:r>
            </a:p>
            <a:p>
              <a:pPr algn="ctr">
                <a:lnSpc>
                  <a:spcPct val="90000"/>
                </a:lnSpc>
                <a:spcBef>
                  <a:spcPct val="20000"/>
                </a:spcBef>
                <a:spcAft>
                  <a:spcPct val="20000"/>
                </a:spcAft>
                <a:buClr>
                  <a:srgbClr val="C80F0F"/>
                </a:buClr>
                <a:buFont typeface="Wingdings" pitchFamily="2" charset="2"/>
                <a:buNone/>
                <a:defRPr/>
              </a:pPr>
              <a:r>
                <a:rPr lang="de-DE" sz="1400" b="1" dirty="0" err="1">
                  <a:solidFill>
                    <a:schemeClr val="tx1"/>
                  </a:solidFill>
                </a:rPr>
                <a:t>buildings</a:t>
              </a:r>
              <a:r>
                <a:rPr lang="de-DE" sz="1400" b="1" dirty="0">
                  <a:solidFill>
                    <a:schemeClr val="tx1"/>
                  </a:solidFill>
                </a:rPr>
                <a:t> </a:t>
              </a:r>
              <a:r>
                <a:rPr lang="de-DE" sz="1400" dirty="0">
                  <a:solidFill>
                    <a:schemeClr val="tx1"/>
                  </a:solidFill>
                </a:rPr>
                <a:t>(CONAVI)</a:t>
              </a:r>
            </a:p>
          </p:txBody>
        </p:sp>
        <p:sp>
          <p:nvSpPr>
            <p:cNvPr id="8198" name="31 Rectángulo"/>
            <p:cNvSpPr>
              <a:spLocks noChangeArrowheads="1"/>
            </p:cNvSpPr>
            <p:nvPr/>
          </p:nvSpPr>
          <p:spPr bwMode="auto">
            <a:xfrm>
              <a:off x="812800" y="2095500"/>
              <a:ext cx="7124700" cy="254000"/>
            </a:xfrm>
            <a:prstGeom prst="rect">
              <a:avLst/>
            </a:prstGeom>
            <a:solidFill>
              <a:srgbClr val="C00000"/>
            </a:solidFill>
            <a:ln w="9525" algn="ctr">
              <a:solidFill>
                <a:schemeClr val="hlink"/>
              </a:solidFill>
              <a:round/>
              <a:headEnd/>
              <a:tailEnd/>
            </a:ln>
          </p:spPr>
          <p:txBody>
            <a:bodyPr wrap="none" anchor="ctr"/>
            <a:lstStyle>
              <a:lvl1pPr marL="285750" indent="-285750" eaLnBrk="0" hangingPunct="0">
                <a:tabLst>
                  <a:tab pos="2190750" algn="l"/>
                </a:tabLst>
                <a:defRPr sz="2000">
                  <a:solidFill>
                    <a:schemeClr val="accent2"/>
                  </a:solidFill>
                  <a:latin typeface="Arial" charset="0"/>
                </a:defRPr>
              </a:lvl1pPr>
              <a:lvl2pPr marL="742950" indent="-285750" eaLnBrk="0" hangingPunct="0">
                <a:tabLst>
                  <a:tab pos="2190750" algn="l"/>
                </a:tabLst>
                <a:defRPr sz="2000">
                  <a:solidFill>
                    <a:schemeClr val="accent2"/>
                  </a:solidFill>
                  <a:latin typeface="Arial" charset="0"/>
                </a:defRPr>
              </a:lvl2pPr>
              <a:lvl3pPr marL="1143000" indent="-228600" eaLnBrk="0" hangingPunct="0">
                <a:tabLst>
                  <a:tab pos="2190750" algn="l"/>
                </a:tabLst>
                <a:defRPr sz="2000">
                  <a:solidFill>
                    <a:schemeClr val="accent2"/>
                  </a:solidFill>
                  <a:latin typeface="Arial" charset="0"/>
                </a:defRPr>
              </a:lvl3pPr>
              <a:lvl4pPr marL="1600200" indent="-228600" eaLnBrk="0" hangingPunct="0">
                <a:tabLst>
                  <a:tab pos="2190750" algn="l"/>
                </a:tabLst>
                <a:defRPr sz="2000">
                  <a:solidFill>
                    <a:schemeClr val="accent2"/>
                  </a:solidFill>
                  <a:latin typeface="Arial" charset="0"/>
                </a:defRPr>
              </a:lvl4pPr>
              <a:lvl5pPr marL="2057400" indent="-228600" eaLnBrk="0" hangingPunct="0">
                <a:tabLst>
                  <a:tab pos="2190750" algn="l"/>
                </a:tabLst>
                <a:defRPr sz="2000">
                  <a:solidFill>
                    <a:schemeClr val="accent2"/>
                  </a:solidFill>
                  <a:latin typeface="Arial" charset="0"/>
                </a:defRPr>
              </a:lvl5pPr>
              <a:lvl6pPr marL="2514600" indent="-228600" eaLnBrk="0" fontAlgn="base" hangingPunct="0">
                <a:spcBef>
                  <a:spcPct val="0"/>
                </a:spcBef>
                <a:spcAft>
                  <a:spcPct val="0"/>
                </a:spcAft>
                <a:tabLst>
                  <a:tab pos="2190750" algn="l"/>
                </a:tabLst>
                <a:defRPr sz="2000">
                  <a:solidFill>
                    <a:schemeClr val="accent2"/>
                  </a:solidFill>
                  <a:latin typeface="Arial" charset="0"/>
                </a:defRPr>
              </a:lvl6pPr>
              <a:lvl7pPr marL="2971800" indent="-228600" eaLnBrk="0" fontAlgn="base" hangingPunct="0">
                <a:spcBef>
                  <a:spcPct val="0"/>
                </a:spcBef>
                <a:spcAft>
                  <a:spcPct val="0"/>
                </a:spcAft>
                <a:tabLst>
                  <a:tab pos="2190750" algn="l"/>
                </a:tabLst>
                <a:defRPr sz="2000">
                  <a:solidFill>
                    <a:schemeClr val="accent2"/>
                  </a:solidFill>
                  <a:latin typeface="Arial" charset="0"/>
                </a:defRPr>
              </a:lvl7pPr>
              <a:lvl8pPr marL="3429000" indent="-228600" eaLnBrk="0" fontAlgn="base" hangingPunct="0">
                <a:spcBef>
                  <a:spcPct val="0"/>
                </a:spcBef>
                <a:spcAft>
                  <a:spcPct val="0"/>
                </a:spcAft>
                <a:tabLst>
                  <a:tab pos="2190750" algn="l"/>
                </a:tabLst>
                <a:defRPr sz="2000">
                  <a:solidFill>
                    <a:schemeClr val="accent2"/>
                  </a:solidFill>
                  <a:latin typeface="Arial" charset="0"/>
                </a:defRPr>
              </a:lvl8pPr>
              <a:lvl9pPr marL="3886200" indent="-228600" eaLnBrk="0" fontAlgn="base" hangingPunct="0">
                <a:spcBef>
                  <a:spcPct val="0"/>
                </a:spcBef>
                <a:spcAft>
                  <a:spcPct val="0"/>
                </a:spcAft>
                <a:tabLst>
                  <a:tab pos="2190750" algn="l"/>
                </a:tabLst>
                <a:defRPr sz="2000">
                  <a:solidFill>
                    <a:schemeClr val="accent2"/>
                  </a:solidFill>
                  <a:latin typeface="Arial" charset="0"/>
                </a:defRPr>
              </a:lvl9pPr>
            </a:lstStyle>
            <a:p>
              <a:pPr eaLnBrk="1" hangingPunct="1">
                <a:lnSpc>
                  <a:spcPct val="90000"/>
                </a:lnSpc>
                <a:spcBef>
                  <a:spcPct val="20000"/>
                </a:spcBef>
                <a:spcAft>
                  <a:spcPct val="20000"/>
                </a:spcAft>
                <a:buClr>
                  <a:srgbClr val="C80F0F"/>
                </a:buClr>
                <a:buFont typeface="Wingdings" pitchFamily="2" charset="2"/>
                <a:buNone/>
              </a:pPr>
              <a:endParaRPr lang="es-MX" altLang="es-MX" sz="1400">
                <a:solidFill>
                  <a:schemeClr val="tx1"/>
                </a:solidFill>
              </a:endParaRPr>
            </a:p>
          </p:txBody>
        </p:sp>
        <p:sp>
          <p:nvSpPr>
            <p:cNvPr id="33" name="32 Rectángulo"/>
            <p:cNvSpPr/>
            <p:nvPr/>
          </p:nvSpPr>
          <p:spPr bwMode="auto">
            <a:xfrm>
              <a:off x="3104424" y="3022600"/>
              <a:ext cx="812800" cy="2743200"/>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vert270" wrap="none" anchor="ctr"/>
            <a:lstStyle/>
            <a:p>
              <a:pPr algn="ctr">
                <a:lnSpc>
                  <a:spcPct val="90000"/>
                </a:lnSpc>
                <a:spcBef>
                  <a:spcPct val="20000"/>
                </a:spcBef>
                <a:spcAft>
                  <a:spcPct val="20000"/>
                </a:spcAft>
                <a:buClr>
                  <a:srgbClr val="C80F0F"/>
                </a:buClr>
                <a:buFont typeface="Wingdings" pitchFamily="2" charset="2"/>
                <a:buNone/>
                <a:defRPr/>
              </a:pPr>
              <a:r>
                <a:rPr lang="de-DE" sz="1400" b="1" dirty="0">
                  <a:solidFill>
                    <a:schemeClr val="tx1"/>
                  </a:solidFill>
                </a:rPr>
                <a:t>Existing residential </a:t>
              </a:r>
            </a:p>
            <a:p>
              <a:pPr algn="ctr">
                <a:lnSpc>
                  <a:spcPct val="90000"/>
                </a:lnSpc>
                <a:spcBef>
                  <a:spcPct val="20000"/>
                </a:spcBef>
                <a:spcAft>
                  <a:spcPct val="20000"/>
                </a:spcAft>
                <a:buClr>
                  <a:srgbClr val="C80F0F"/>
                </a:buClr>
                <a:buFont typeface="Wingdings" pitchFamily="2" charset="2"/>
                <a:buNone/>
                <a:defRPr/>
              </a:pPr>
              <a:r>
                <a:rPr lang="de-DE" sz="1400" b="1" dirty="0" err="1">
                  <a:solidFill>
                    <a:schemeClr val="tx1"/>
                  </a:solidFill>
                </a:rPr>
                <a:t>buildings</a:t>
              </a:r>
              <a:r>
                <a:rPr lang="de-DE" sz="1400" b="1" dirty="0">
                  <a:solidFill>
                    <a:schemeClr val="tx1"/>
                  </a:solidFill>
                </a:rPr>
                <a:t> </a:t>
              </a:r>
              <a:r>
                <a:rPr lang="de-DE" sz="1400" dirty="0">
                  <a:solidFill>
                    <a:schemeClr val="tx1"/>
                  </a:solidFill>
                </a:rPr>
                <a:t>(CONAVI)</a:t>
              </a:r>
            </a:p>
          </p:txBody>
        </p:sp>
        <p:sp>
          <p:nvSpPr>
            <p:cNvPr id="34" name="33 Rectángulo"/>
            <p:cNvSpPr/>
            <p:nvPr/>
          </p:nvSpPr>
          <p:spPr bwMode="auto">
            <a:xfrm>
              <a:off x="6540500" y="3022600"/>
              <a:ext cx="812800" cy="2743200"/>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vert270" wrap="none" anchor="ctr"/>
            <a:lstStyle/>
            <a:p>
              <a:pPr algn="ctr">
                <a:lnSpc>
                  <a:spcPct val="90000"/>
                </a:lnSpc>
                <a:spcBef>
                  <a:spcPct val="20000"/>
                </a:spcBef>
                <a:spcAft>
                  <a:spcPct val="20000"/>
                </a:spcAft>
                <a:buClr>
                  <a:srgbClr val="C80F0F"/>
                </a:buClr>
                <a:buFont typeface="Wingdings" pitchFamily="2" charset="2"/>
                <a:buNone/>
              </a:pPr>
              <a:r>
                <a:rPr lang="de-DE" sz="1400" dirty="0">
                  <a:solidFill>
                    <a:schemeClr val="tx1"/>
                  </a:solidFill>
                </a:rPr>
                <a:t>Road freight</a:t>
              </a:r>
            </a:p>
            <a:p>
              <a:pPr algn="ctr">
                <a:lnSpc>
                  <a:spcPct val="90000"/>
                </a:lnSpc>
                <a:spcBef>
                  <a:spcPct val="20000"/>
                </a:spcBef>
                <a:spcAft>
                  <a:spcPct val="20000"/>
                </a:spcAft>
                <a:buClr>
                  <a:srgbClr val="C80F0F"/>
                </a:buClr>
                <a:buFont typeface="Wingdings" pitchFamily="2" charset="2"/>
                <a:buNone/>
              </a:pPr>
              <a:r>
                <a:rPr lang="de-DE" sz="1400" dirty="0">
                  <a:solidFill>
                    <a:schemeClr val="tx1"/>
                  </a:solidFill>
                </a:rPr>
                <a:t>Transport  (SCT)</a:t>
              </a:r>
            </a:p>
          </p:txBody>
        </p:sp>
        <p:sp>
          <p:nvSpPr>
            <p:cNvPr id="35" name="34 Rectángulo"/>
            <p:cNvSpPr/>
            <p:nvPr/>
          </p:nvSpPr>
          <p:spPr bwMode="auto">
            <a:xfrm>
              <a:off x="4768124" y="3022600"/>
              <a:ext cx="812800" cy="2743200"/>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vert270" wrap="none" anchor="ctr"/>
            <a:lstStyle/>
            <a:p>
              <a:pPr algn="ctr">
                <a:lnSpc>
                  <a:spcPct val="90000"/>
                </a:lnSpc>
                <a:spcBef>
                  <a:spcPct val="20000"/>
                </a:spcBef>
                <a:spcAft>
                  <a:spcPct val="20000"/>
                </a:spcAft>
                <a:buClr>
                  <a:srgbClr val="C80F0F"/>
                </a:buClr>
                <a:buFont typeface="Wingdings" pitchFamily="2" charset="2"/>
                <a:buNone/>
              </a:pPr>
              <a:r>
                <a:rPr lang="de-DE" sz="1400" dirty="0">
                  <a:solidFill>
                    <a:schemeClr val="tx1"/>
                  </a:solidFill>
                </a:rPr>
                <a:t>Energy Efficiency</a:t>
              </a:r>
            </a:p>
            <a:p>
              <a:pPr algn="ctr">
                <a:lnSpc>
                  <a:spcPct val="90000"/>
                </a:lnSpc>
                <a:spcBef>
                  <a:spcPct val="20000"/>
                </a:spcBef>
                <a:spcAft>
                  <a:spcPct val="20000"/>
                </a:spcAft>
                <a:buClr>
                  <a:srgbClr val="C80F0F"/>
                </a:buClr>
                <a:buFont typeface="Wingdings" pitchFamily="2" charset="2"/>
                <a:buNone/>
              </a:pPr>
              <a:r>
                <a:rPr lang="de-DE" sz="1400" dirty="0">
                  <a:solidFill>
                    <a:schemeClr val="tx1"/>
                  </a:solidFill>
                </a:rPr>
                <a:t>in SME (SENER)</a:t>
              </a:r>
            </a:p>
          </p:txBody>
        </p:sp>
        <p:sp>
          <p:nvSpPr>
            <p:cNvPr id="8202" name="Rectangle 4"/>
            <p:cNvSpPr>
              <a:spLocks noChangeArrowheads="1"/>
            </p:cNvSpPr>
            <p:nvPr/>
          </p:nvSpPr>
          <p:spPr bwMode="auto">
            <a:xfrm>
              <a:off x="558800" y="5740400"/>
              <a:ext cx="7759700" cy="584200"/>
            </a:xfrm>
            <a:prstGeom prst="rect">
              <a:avLst/>
            </a:prstGeom>
            <a:solidFill>
              <a:schemeClr val="bg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tIns="46800" anchor="ct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lnSpc>
                  <a:spcPct val="90000"/>
                </a:lnSpc>
                <a:spcBef>
                  <a:spcPct val="20000"/>
                </a:spcBef>
                <a:spcAft>
                  <a:spcPct val="20000"/>
                </a:spcAft>
                <a:buClr>
                  <a:srgbClr val="C80F0F"/>
                </a:buClr>
                <a:buFont typeface="Wingdings" pitchFamily="2" charset="2"/>
                <a:buNone/>
              </a:pPr>
              <a:r>
                <a:rPr lang="es-MX" altLang="es-MX" sz="1400">
                  <a:solidFill>
                    <a:schemeClr val="tx1"/>
                  </a:solidFill>
                </a:rPr>
                <a:t>Cross-cutting: </a:t>
              </a:r>
              <a:br>
                <a:rPr lang="es-MX" altLang="es-MX" sz="1400">
                  <a:solidFill>
                    <a:schemeClr val="tx1"/>
                  </a:solidFill>
                </a:rPr>
              </a:br>
              <a:r>
                <a:rPr lang="es-MX" altLang="es-MX" sz="1400" b="1">
                  <a:solidFill>
                    <a:schemeClr val="tx1"/>
                  </a:solidFill>
                </a:rPr>
                <a:t>Establishment of a Mexican NAMA-Office </a:t>
              </a:r>
              <a:r>
                <a:rPr lang="es-MX" altLang="es-MX" sz="1400">
                  <a:solidFill>
                    <a:schemeClr val="tx1"/>
                  </a:solidFill>
                </a:rPr>
                <a:t>(SEMARNAT)</a:t>
              </a:r>
            </a:p>
          </p:txBody>
        </p:sp>
        <p:sp>
          <p:nvSpPr>
            <p:cNvPr id="8203" name="36 Triángulo isósceles"/>
            <p:cNvSpPr>
              <a:spLocks noChangeArrowheads="1"/>
            </p:cNvSpPr>
            <p:nvPr/>
          </p:nvSpPr>
          <p:spPr bwMode="auto">
            <a:xfrm>
              <a:off x="783418" y="1010444"/>
              <a:ext cx="7192181" cy="1087438"/>
            </a:xfrm>
            <a:prstGeom prst="triangle">
              <a:avLst>
                <a:gd name="adj" fmla="val 50000"/>
              </a:avLst>
            </a:prstGeom>
            <a:solidFill>
              <a:srgbClr val="C00000"/>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tIns="46800" anchor="ct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algn="ctr" eaLnBrk="1" hangingPunct="1">
                <a:buFont typeface="Wingdings" pitchFamily="2" charset="2"/>
                <a:buNone/>
              </a:pPr>
              <a:r>
                <a:rPr lang="es-MX" altLang="es-MX" sz="1400" b="1" dirty="0" err="1">
                  <a:solidFill>
                    <a:schemeClr val="bg1"/>
                  </a:solidFill>
                </a:rPr>
                <a:t>Mexican</a:t>
              </a:r>
              <a:r>
                <a:rPr lang="es-MX" altLang="es-MX" sz="1400" b="1" dirty="0">
                  <a:solidFill>
                    <a:schemeClr val="bg1"/>
                  </a:solidFill>
                </a:rPr>
                <a:t> – German</a:t>
              </a:r>
            </a:p>
            <a:p>
              <a:pPr algn="ctr" eaLnBrk="1" hangingPunct="1">
                <a:buFont typeface="Wingdings" pitchFamily="2" charset="2"/>
                <a:buNone/>
              </a:pPr>
              <a:r>
                <a:rPr lang="es-MX" altLang="es-MX" sz="1400" b="1" dirty="0">
                  <a:solidFill>
                    <a:schemeClr val="bg1"/>
                  </a:solidFill>
                </a:rPr>
                <a:t>NAMA </a:t>
              </a:r>
              <a:r>
                <a:rPr lang="es-MX" altLang="es-MX" sz="1400" b="1" dirty="0" err="1">
                  <a:solidFill>
                    <a:schemeClr val="bg1"/>
                  </a:solidFill>
                </a:rPr>
                <a:t>Program</a:t>
              </a:r>
              <a:endParaRPr lang="es-MX" altLang="es-MX" sz="1400" dirty="0">
                <a:solidFill>
                  <a:schemeClr val="bg1"/>
                </a:solidFill>
              </a:endParaRPr>
            </a:p>
            <a:p>
              <a:pPr algn="ctr" eaLnBrk="1" hangingPunct="1">
                <a:buFont typeface="Wingdings" pitchFamily="2" charset="2"/>
                <a:buNone/>
              </a:pPr>
              <a:r>
                <a:rPr lang="es-MX" altLang="es-MX" sz="1400" dirty="0">
                  <a:solidFill>
                    <a:schemeClr val="bg1"/>
                  </a:solidFill>
                </a:rPr>
                <a:t>2011 – 2015, German </a:t>
              </a:r>
              <a:r>
                <a:rPr lang="es-MX" altLang="es-MX" sz="1400" dirty="0" err="1">
                  <a:solidFill>
                    <a:schemeClr val="bg1"/>
                  </a:solidFill>
                </a:rPr>
                <a:t>contribution</a:t>
              </a:r>
              <a:r>
                <a:rPr lang="es-MX" altLang="es-MX" sz="1400" dirty="0">
                  <a:solidFill>
                    <a:schemeClr val="bg1"/>
                  </a:solidFill>
                </a:rPr>
                <a:t>: 7 </a:t>
              </a:r>
              <a:r>
                <a:rPr lang="es-MX" altLang="es-MX" sz="1400" dirty="0" err="1">
                  <a:solidFill>
                    <a:schemeClr val="bg1"/>
                  </a:solidFill>
                </a:rPr>
                <a:t>Mio</a:t>
              </a:r>
              <a:r>
                <a:rPr lang="es-MX" altLang="es-MX" sz="1400" dirty="0">
                  <a:solidFill>
                    <a:schemeClr val="bg1"/>
                  </a:solidFill>
                </a:rPr>
                <a:t>. Euro</a:t>
              </a:r>
              <a:r>
                <a:rPr lang="es-MX" altLang="es-MX" sz="1400" b="1" dirty="0">
                  <a:solidFill>
                    <a:schemeClr val="bg1"/>
                  </a:solidFill>
                </a:rPr>
                <a:t/>
              </a:r>
              <a:br>
                <a:rPr lang="es-MX" altLang="es-MX" sz="1400" b="1" dirty="0">
                  <a:solidFill>
                    <a:schemeClr val="bg1"/>
                  </a:solidFill>
                </a:rPr>
              </a:br>
              <a:endParaRPr lang="es-MX" altLang="es-MX" sz="1400" dirty="0">
                <a:solidFill>
                  <a:schemeClr val="bg1"/>
                </a:solidFill>
              </a:endParaRPr>
            </a:p>
          </p:txBody>
        </p:sp>
        <p:sp>
          <p:nvSpPr>
            <p:cNvPr id="8204" name="37 Rectángulo"/>
            <p:cNvSpPr>
              <a:spLocks noChangeArrowheads="1"/>
            </p:cNvSpPr>
            <p:nvPr/>
          </p:nvSpPr>
          <p:spPr bwMode="auto">
            <a:xfrm>
              <a:off x="685800" y="2191315"/>
              <a:ext cx="7378700" cy="1133078"/>
            </a:xfrm>
            <a:prstGeom prst="rect">
              <a:avLst/>
            </a:prstGeom>
            <a:solidFill>
              <a:schemeClr val="bg2"/>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tIns="46800" anchor="ctr"/>
            <a:lstStyle>
              <a:lvl1pPr eaLnBrk="0" hangingPunct="0">
                <a:tabLst>
                  <a:tab pos="2190750" algn="l"/>
                </a:tabLst>
                <a:defRPr sz="2000">
                  <a:solidFill>
                    <a:schemeClr val="accent2"/>
                  </a:solidFill>
                  <a:latin typeface="Arial" charset="0"/>
                </a:defRPr>
              </a:lvl1pPr>
              <a:lvl2pPr marL="742950" indent="-285750" eaLnBrk="0" hangingPunct="0">
                <a:tabLst>
                  <a:tab pos="2190750" algn="l"/>
                </a:tabLst>
                <a:defRPr sz="2000">
                  <a:solidFill>
                    <a:schemeClr val="accent2"/>
                  </a:solidFill>
                  <a:latin typeface="Arial" charset="0"/>
                </a:defRPr>
              </a:lvl2pPr>
              <a:lvl3pPr marL="1143000" indent="-228600" eaLnBrk="0" hangingPunct="0">
                <a:tabLst>
                  <a:tab pos="2190750" algn="l"/>
                </a:tabLst>
                <a:defRPr sz="2000">
                  <a:solidFill>
                    <a:schemeClr val="accent2"/>
                  </a:solidFill>
                  <a:latin typeface="Arial" charset="0"/>
                </a:defRPr>
              </a:lvl3pPr>
              <a:lvl4pPr marL="1600200" indent="-228600" eaLnBrk="0" hangingPunct="0">
                <a:tabLst>
                  <a:tab pos="2190750" algn="l"/>
                </a:tabLst>
                <a:defRPr sz="2000">
                  <a:solidFill>
                    <a:schemeClr val="accent2"/>
                  </a:solidFill>
                  <a:latin typeface="Arial" charset="0"/>
                </a:defRPr>
              </a:lvl4pPr>
              <a:lvl5pPr marL="2057400" indent="-228600" eaLnBrk="0" hangingPunct="0">
                <a:tabLst>
                  <a:tab pos="2190750" algn="l"/>
                </a:tabLst>
                <a:defRPr sz="2000">
                  <a:solidFill>
                    <a:schemeClr val="accent2"/>
                  </a:solidFill>
                  <a:latin typeface="Arial" charset="0"/>
                </a:defRPr>
              </a:lvl5pPr>
              <a:lvl6pPr marL="2514600" indent="-228600" eaLnBrk="0" fontAlgn="base" hangingPunct="0">
                <a:spcBef>
                  <a:spcPct val="0"/>
                </a:spcBef>
                <a:spcAft>
                  <a:spcPct val="0"/>
                </a:spcAft>
                <a:tabLst>
                  <a:tab pos="2190750" algn="l"/>
                </a:tabLst>
                <a:defRPr sz="2000">
                  <a:solidFill>
                    <a:schemeClr val="accent2"/>
                  </a:solidFill>
                  <a:latin typeface="Arial" charset="0"/>
                </a:defRPr>
              </a:lvl6pPr>
              <a:lvl7pPr marL="2971800" indent="-228600" eaLnBrk="0" fontAlgn="base" hangingPunct="0">
                <a:spcBef>
                  <a:spcPct val="0"/>
                </a:spcBef>
                <a:spcAft>
                  <a:spcPct val="0"/>
                </a:spcAft>
                <a:tabLst>
                  <a:tab pos="2190750" algn="l"/>
                </a:tabLst>
                <a:defRPr sz="2000">
                  <a:solidFill>
                    <a:schemeClr val="accent2"/>
                  </a:solidFill>
                  <a:latin typeface="Arial" charset="0"/>
                </a:defRPr>
              </a:lvl7pPr>
              <a:lvl8pPr marL="3429000" indent="-228600" eaLnBrk="0" fontAlgn="base" hangingPunct="0">
                <a:spcBef>
                  <a:spcPct val="0"/>
                </a:spcBef>
                <a:spcAft>
                  <a:spcPct val="0"/>
                </a:spcAft>
                <a:tabLst>
                  <a:tab pos="2190750" algn="l"/>
                </a:tabLst>
                <a:defRPr sz="2000">
                  <a:solidFill>
                    <a:schemeClr val="accent2"/>
                  </a:solidFill>
                  <a:latin typeface="Arial" charset="0"/>
                </a:defRPr>
              </a:lvl8pPr>
              <a:lvl9pPr marL="3886200" indent="-228600" eaLnBrk="0" fontAlgn="base" hangingPunct="0">
                <a:spcBef>
                  <a:spcPct val="0"/>
                </a:spcBef>
                <a:spcAft>
                  <a:spcPct val="0"/>
                </a:spcAft>
                <a:tabLst>
                  <a:tab pos="2190750" algn="l"/>
                </a:tabLst>
                <a:defRPr sz="2000">
                  <a:solidFill>
                    <a:schemeClr val="accent2"/>
                  </a:solidFill>
                  <a:latin typeface="Arial" charset="0"/>
                </a:defRPr>
              </a:lvl9pPr>
            </a:lstStyle>
            <a:p>
              <a:pPr algn="ctr" eaLnBrk="1" hangingPunct="1">
                <a:buFont typeface="Wingdings" pitchFamily="2" charset="2"/>
                <a:buNone/>
              </a:pPr>
              <a:r>
                <a:rPr lang="en-US" altLang="es-MX" sz="1200" b="1" u="sng">
                  <a:solidFill>
                    <a:schemeClr val="tx1"/>
                  </a:solidFill>
                </a:rPr>
                <a:t>Objective:</a:t>
              </a:r>
              <a:r>
                <a:rPr lang="en-US" altLang="es-MX" sz="1200" b="1">
                  <a:solidFill>
                    <a:schemeClr val="tx1"/>
                  </a:solidFill>
                </a:rPr>
                <a:t> Mexican NAMAs for residential buildings (new and existing), SMEs and road freight transport are prepared for large scale implementation and international co-financing, are partially implemented and a coordinating Mexican NAMA-Office is established.</a:t>
              </a:r>
              <a:endParaRPr lang="es-MX" altLang="es-MX" sz="1400" b="1">
                <a:solidFill>
                  <a:schemeClr val="tx1"/>
                </a:solidFill>
              </a:endParaRPr>
            </a:p>
          </p:txBody>
        </p:sp>
      </p:grpSp>
      <p:sp>
        <p:nvSpPr>
          <p:cNvPr id="8196" name="12 Marcador de número de diapositiva"/>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eaLnBrk="1" hangingPunct="1"/>
            <a:fld id="{2065725F-BF4E-47A2-8F9C-FE8B34654D44}" type="slidenum">
              <a:rPr lang="es-MX" altLang="es-MX" sz="1200" smtClean="0">
                <a:solidFill>
                  <a:schemeClr val="bg1"/>
                </a:solidFill>
              </a:rPr>
              <a:pPr eaLnBrk="1" hangingPunct="1"/>
              <a:t>5</a:t>
            </a:fld>
            <a:endParaRPr lang="es-MX" altLang="es-MX" sz="1200" smtClean="0">
              <a:solidFill>
                <a:schemeClr val="bg1"/>
              </a:solidFill>
            </a:endParaRPr>
          </a:p>
        </p:txBody>
      </p:sp>
    </p:spTree>
    <p:extLst>
      <p:ext uri="{BB962C8B-B14F-4D97-AF65-F5344CB8AC3E}">
        <p14:creationId xmlns:p14="http://schemas.microsoft.com/office/powerpoint/2010/main" val="2233314728"/>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Line 5"/>
          <p:cNvSpPr>
            <a:spLocks noChangeShapeType="1"/>
          </p:cNvSpPr>
          <p:nvPr/>
        </p:nvSpPr>
        <p:spPr bwMode="auto">
          <a:xfrm>
            <a:off x="2616200" y="2590800"/>
            <a:ext cx="3097213" cy="0"/>
          </a:xfrm>
          <a:prstGeom prst="line">
            <a:avLst/>
          </a:prstGeom>
          <a:noFill/>
          <a:ln w="9525">
            <a:solidFill>
              <a:srgbClr val="C80F0F"/>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23556" name="6 Rectángulo"/>
          <p:cNvSpPr>
            <a:spLocks noChangeArrowheads="1"/>
          </p:cNvSpPr>
          <p:nvPr/>
        </p:nvSpPr>
        <p:spPr bwMode="auto">
          <a:xfrm>
            <a:off x="3702570" y="3273424"/>
            <a:ext cx="4866755"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accent2"/>
                </a:solidFill>
                <a:latin typeface="Arial" charset="0"/>
              </a:defRPr>
            </a:lvl1pPr>
            <a:lvl2pPr marL="742950" indent="-285750" eaLnBrk="0" hangingPunct="0">
              <a:defRPr sz="2000">
                <a:solidFill>
                  <a:schemeClr val="accent2"/>
                </a:solidFill>
                <a:latin typeface="Arial" charset="0"/>
              </a:defRPr>
            </a:lvl2pPr>
            <a:lvl3pPr marL="1143000" indent="-228600" eaLnBrk="0" hangingPunct="0">
              <a:defRPr sz="2000">
                <a:solidFill>
                  <a:schemeClr val="accent2"/>
                </a:solidFill>
                <a:latin typeface="Arial" charset="0"/>
              </a:defRPr>
            </a:lvl3pPr>
            <a:lvl4pPr marL="1600200" indent="-228600" eaLnBrk="0" hangingPunct="0">
              <a:defRPr sz="2000">
                <a:solidFill>
                  <a:schemeClr val="accent2"/>
                </a:solidFill>
                <a:latin typeface="Arial" charset="0"/>
              </a:defRPr>
            </a:lvl4pPr>
            <a:lvl5pPr marL="2057400" indent="-228600" eaLnBrk="0" hangingPunct="0">
              <a:defRPr sz="2000">
                <a:solidFill>
                  <a:schemeClr val="accent2"/>
                </a:solidFill>
                <a:latin typeface="Arial" charset="0"/>
              </a:defRPr>
            </a:lvl5pPr>
            <a:lvl6pPr marL="2514600" indent="-228600" eaLnBrk="0" fontAlgn="base" hangingPunct="0">
              <a:spcBef>
                <a:spcPct val="0"/>
              </a:spcBef>
              <a:spcAft>
                <a:spcPct val="0"/>
              </a:spcAft>
              <a:defRPr sz="2000">
                <a:solidFill>
                  <a:schemeClr val="accent2"/>
                </a:solidFill>
                <a:latin typeface="Arial" charset="0"/>
              </a:defRPr>
            </a:lvl6pPr>
            <a:lvl7pPr marL="2971800" indent="-228600" eaLnBrk="0" fontAlgn="base" hangingPunct="0">
              <a:spcBef>
                <a:spcPct val="0"/>
              </a:spcBef>
              <a:spcAft>
                <a:spcPct val="0"/>
              </a:spcAft>
              <a:defRPr sz="2000">
                <a:solidFill>
                  <a:schemeClr val="accent2"/>
                </a:solidFill>
                <a:latin typeface="Arial" charset="0"/>
              </a:defRPr>
            </a:lvl7pPr>
            <a:lvl8pPr marL="3429000" indent="-228600" eaLnBrk="0" fontAlgn="base" hangingPunct="0">
              <a:spcBef>
                <a:spcPct val="0"/>
              </a:spcBef>
              <a:spcAft>
                <a:spcPct val="0"/>
              </a:spcAft>
              <a:defRPr sz="2000">
                <a:solidFill>
                  <a:schemeClr val="accent2"/>
                </a:solidFill>
                <a:latin typeface="Arial" charset="0"/>
              </a:defRPr>
            </a:lvl8pPr>
            <a:lvl9pPr marL="3886200" indent="-228600" eaLnBrk="0" fontAlgn="base" hangingPunct="0">
              <a:spcBef>
                <a:spcPct val="0"/>
              </a:spcBef>
              <a:spcAft>
                <a:spcPct val="0"/>
              </a:spcAft>
              <a:defRPr sz="2000">
                <a:solidFill>
                  <a:schemeClr val="accent2"/>
                </a:solidFill>
                <a:latin typeface="Arial" charset="0"/>
              </a:defRPr>
            </a:lvl9pPr>
          </a:lstStyle>
          <a:p>
            <a:pPr eaLnBrk="1" hangingPunct="1"/>
            <a:r>
              <a:rPr lang="es-MX" altLang="es-MX" sz="1600" b="1" dirty="0" smtClean="0">
                <a:solidFill>
                  <a:schemeClr val="bg1">
                    <a:lumMod val="50000"/>
                  </a:schemeClr>
                </a:solidFill>
              </a:rPr>
              <a:t>Emily Castro </a:t>
            </a:r>
            <a:r>
              <a:rPr lang="es-MX" altLang="es-MX" sz="1600" b="1" dirty="0">
                <a:solidFill>
                  <a:schemeClr val="bg1">
                    <a:lumMod val="50000"/>
                  </a:schemeClr>
                </a:solidFill>
              </a:rPr>
              <a:t>Prieto</a:t>
            </a:r>
            <a:endParaRPr lang="es-MX" altLang="es-MX" sz="1600" dirty="0">
              <a:solidFill>
                <a:schemeClr val="bg1">
                  <a:lumMod val="50000"/>
                </a:schemeClr>
              </a:solidFill>
            </a:endParaRPr>
          </a:p>
          <a:p>
            <a:pPr eaLnBrk="1" hangingPunct="1"/>
            <a:r>
              <a:rPr lang="es-MX" altLang="es-MX" sz="1600" dirty="0">
                <a:solidFill>
                  <a:schemeClr val="bg1">
                    <a:lumMod val="50000"/>
                  </a:schemeClr>
                </a:solidFill>
              </a:rPr>
              <a:t>Asesora local </a:t>
            </a:r>
            <a:r>
              <a:rPr lang="es-MX" altLang="es-MX" sz="1600" dirty="0" err="1">
                <a:solidFill>
                  <a:schemeClr val="bg1">
                    <a:lumMod val="50000"/>
                  </a:schemeClr>
                </a:solidFill>
              </a:rPr>
              <a:t>ProNAMA</a:t>
            </a:r>
            <a:r>
              <a:rPr lang="es-MX" altLang="es-MX" sz="1600" dirty="0">
                <a:solidFill>
                  <a:schemeClr val="bg1">
                    <a:lumMod val="50000"/>
                  </a:schemeClr>
                </a:solidFill>
              </a:rPr>
              <a:t> </a:t>
            </a:r>
            <a:endParaRPr lang="es-MX" altLang="es-MX" sz="1600" dirty="0" smtClean="0">
              <a:solidFill>
                <a:schemeClr val="bg1">
                  <a:lumMod val="50000"/>
                </a:schemeClr>
              </a:solidFill>
            </a:endParaRPr>
          </a:p>
          <a:p>
            <a:pPr eaLnBrk="1" hangingPunct="1"/>
            <a:r>
              <a:rPr lang="es-MX" altLang="es-MX" sz="1600" dirty="0" smtClean="0">
                <a:solidFill>
                  <a:schemeClr val="bg1">
                    <a:lumMod val="50000"/>
                  </a:schemeClr>
                </a:solidFill>
              </a:rPr>
              <a:t>Componente </a:t>
            </a:r>
            <a:r>
              <a:rPr lang="es-MX" altLang="es-MX" sz="1600" dirty="0">
                <a:solidFill>
                  <a:schemeClr val="bg1">
                    <a:lumMod val="50000"/>
                  </a:schemeClr>
                </a:solidFill>
              </a:rPr>
              <a:t>Transversal MRV y Oficina </a:t>
            </a:r>
            <a:r>
              <a:rPr lang="es-MX" altLang="es-MX" sz="1600" dirty="0" smtClean="0">
                <a:solidFill>
                  <a:schemeClr val="bg1">
                    <a:lumMod val="50000"/>
                  </a:schemeClr>
                </a:solidFill>
              </a:rPr>
              <a:t>NAMA</a:t>
            </a:r>
            <a:endParaRPr lang="es-MX" altLang="es-MX" sz="1600" dirty="0">
              <a:solidFill>
                <a:schemeClr val="bg1">
                  <a:lumMod val="50000"/>
                </a:schemeClr>
              </a:solidFill>
            </a:endParaRPr>
          </a:p>
          <a:p>
            <a:pPr eaLnBrk="1" hangingPunct="1"/>
            <a:endParaRPr lang="es-MX" altLang="es-MX" sz="1600" dirty="0">
              <a:solidFill>
                <a:schemeClr val="bg1">
                  <a:lumMod val="50000"/>
                </a:schemeClr>
              </a:solidFill>
            </a:endParaRPr>
          </a:p>
          <a:p>
            <a:pPr eaLnBrk="1" hangingPunct="1"/>
            <a:r>
              <a:rPr lang="es-MX" altLang="es-MX" sz="1600" b="0" dirty="0">
                <a:solidFill>
                  <a:schemeClr val="bg1">
                    <a:lumMod val="50000"/>
                  </a:schemeClr>
                </a:solidFill>
              </a:rPr>
              <a:t>Deutsche </a:t>
            </a:r>
            <a:r>
              <a:rPr lang="es-MX" altLang="es-MX" sz="1600" b="0" dirty="0" err="1">
                <a:solidFill>
                  <a:schemeClr val="bg1">
                    <a:lumMod val="50000"/>
                  </a:schemeClr>
                </a:solidFill>
              </a:rPr>
              <a:t>Gesellschaft</a:t>
            </a:r>
            <a:r>
              <a:rPr lang="es-MX" altLang="es-MX" sz="1600" b="0" dirty="0">
                <a:solidFill>
                  <a:schemeClr val="bg1">
                    <a:lumMod val="50000"/>
                  </a:schemeClr>
                </a:solidFill>
              </a:rPr>
              <a:t> </a:t>
            </a:r>
            <a:r>
              <a:rPr lang="es-MX" altLang="es-MX" sz="1600" b="0" dirty="0" err="1">
                <a:solidFill>
                  <a:schemeClr val="bg1">
                    <a:lumMod val="50000"/>
                  </a:schemeClr>
                </a:solidFill>
              </a:rPr>
              <a:t>für</a:t>
            </a:r>
            <a:r>
              <a:rPr lang="es-MX" altLang="es-MX" sz="1600" b="0" dirty="0">
                <a:solidFill>
                  <a:schemeClr val="bg1">
                    <a:lumMod val="50000"/>
                  </a:schemeClr>
                </a:solidFill>
              </a:rPr>
              <a:t> </a:t>
            </a:r>
            <a:r>
              <a:rPr lang="es-MX" altLang="es-MX" sz="1600" b="0" dirty="0" err="1">
                <a:solidFill>
                  <a:schemeClr val="bg1">
                    <a:lumMod val="50000"/>
                  </a:schemeClr>
                </a:solidFill>
              </a:rPr>
              <a:t>Internationale</a:t>
            </a:r>
            <a:r>
              <a:rPr lang="es-MX" altLang="es-MX" sz="1600" b="0" dirty="0">
                <a:solidFill>
                  <a:schemeClr val="bg1">
                    <a:lumMod val="50000"/>
                  </a:schemeClr>
                </a:solidFill>
              </a:rPr>
              <a:t> </a:t>
            </a:r>
            <a:r>
              <a:rPr lang="es-MX" altLang="es-MX" sz="1600" b="0" dirty="0" err="1">
                <a:solidFill>
                  <a:schemeClr val="bg1">
                    <a:lumMod val="50000"/>
                  </a:schemeClr>
                </a:solidFill>
              </a:rPr>
              <a:t>Zusammenarbeit</a:t>
            </a:r>
            <a:r>
              <a:rPr lang="es-MX" altLang="es-MX" sz="1600" b="0" dirty="0">
                <a:solidFill>
                  <a:schemeClr val="bg1">
                    <a:lumMod val="50000"/>
                  </a:schemeClr>
                </a:solidFill>
              </a:rPr>
              <a:t> (GIZ) </a:t>
            </a:r>
            <a:r>
              <a:rPr lang="es-MX" altLang="es-MX" sz="1600" b="0" dirty="0" err="1">
                <a:solidFill>
                  <a:schemeClr val="bg1">
                    <a:lumMod val="50000"/>
                  </a:schemeClr>
                </a:solidFill>
              </a:rPr>
              <a:t>GmbH</a:t>
            </a:r>
            <a:r>
              <a:rPr lang="es-MX" altLang="es-MX" sz="1600" b="0" dirty="0">
                <a:solidFill>
                  <a:schemeClr val="bg1">
                    <a:lumMod val="50000"/>
                  </a:schemeClr>
                </a:solidFill>
              </a:rPr>
              <a:t> </a:t>
            </a:r>
          </a:p>
          <a:p>
            <a:pPr eaLnBrk="1" hangingPunct="1"/>
            <a:r>
              <a:rPr lang="es-MX" altLang="es-MX" sz="1600" b="0" dirty="0">
                <a:solidFill>
                  <a:schemeClr val="bg1">
                    <a:lumMod val="50000"/>
                  </a:schemeClr>
                </a:solidFill>
              </a:rPr>
              <a:t>Av. San Jerónimo No. 458, piso 3</a:t>
            </a:r>
          </a:p>
          <a:p>
            <a:pPr eaLnBrk="1" hangingPunct="1"/>
            <a:r>
              <a:rPr lang="es-MX" altLang="es-MX" sz="1600" b="0" dirty="0">
                <a:solidFill>
                  <a:schemeClr val="bg1">
                    <a:lumMod val="50000"/>
                  </a:schemeClr>
                </a:solidFill>
              </a:rPr>
              <a:t>Col. Jardines del Pedregal, 01900, México, D.F</a:t>
            </a:r>
          </a:p>
          <a:p>
            <a:pPr eaLnBrk="1" hangingPunct="1"/>
            <a:r>
              <a:rPr lang="es-MX" altLang="es-MX" sz="1600" dirty="0" smtClean="0">
                <a:solidFill>
                  <a:schemeClr val="bg1">
                    <a:lumMod val="50000"/>
                  </a:schemeClr>
                </a:solidFill>
              </a:rPr>
              <a:t>T</a:t>
            </a:r>
            <a:r>
              <a:rPr lang="es-MX" altLang="es-MX" sz="1600" b="0" dirty="0" smtClean="0">
                <a:solidFill>
                  <a:schemeClr val="bg1">
                    <a:lumMod val="50000"/>
                  </a:schemeClr>
                </a:solidFill>
              </a:rPr>
              <a:t> </a:t>
            </a:r>
            <a:r>
              <a:rPr lang="es-MX" altLang="es-MX" sz="1600" b="0" dirty="0">
                <a:solidFill>
                  <a:schemeClr val="bg1">
                    <a:lumMod val="50000"/>
                  </a:schemeClr>
                </a:solidFill>
              </a:rPr>
              <a:t>+ 52 (55) 54 90 09 00 ext. 24479</a:t>
            </a:r>
          </a:p>
          <a:p>
            <a:pPr eaLnBrk="1" hangingPunct="1"/>
            <a:r>
              <a:rPr lang="pt-BR" altLang="es-MX" sz="1600" dirty="0">
                <a:solidFill>
                  <a:schemeClr val="bg1">
                    <a:lumMod val="50000"/>
                  </a:schemeClr>
                </a:solidFill>
              </a:rPr>
              <a:t>E</a:t>
            </a:r>
            <a:r>
              <a:rPr lang="pt-BR" altLang="es-MX" sz="1600" b="0" dirty="0"/>
              <a:t> </a:t>
            </a:r>
            <a:r>
              <a:rPr lang="pt-BR" altLang="es-MX" sz="1600" b="0" u="sng" dirty="0">
                <a:hlinkClick r:id="rId3"/>
              </a:rPr>
              <a:t>emily.castro@giz.de</a:t>
            </a:r>
            <a:endParaRPr lang="es-MX" altLang="es-MX" sz="1600" b="0" dirty="0"/>
          </a:p>
          <a:p>
            <a:pPr eaLnBrk="1" hangingPunct="1"/>
            <a:r>
              <a:rPr lang="pt-BR" altLang="es-MX" sz="1600" dirty="0">
                <a:solidFill>
                  <a:schemeClr val="bg1">
                    <a:lumMod val="50000"/>
                  </a:schemeClr>
                </a:solidFill>
              </a:rPr>
              <a:t>I</a:t>
            </a:r>
            <a:r>
              <a:rPr lang="pt-BR" altLang="es-MX" sz="1600" b="0" dirty="0">
                <a:solidFill>
                  <a:schemeClr val="bg1">
                    <a:lumMod val="50000"/>
                  </a:schemeClr>
                </a:solidFill>
              </a:rPr>
              <a:t> </a:t>
            </a:r>
            <a:r>
              <a:rPr lang="de-DE" altLang="es-MX" sz="1600" b="0" u="sng" dirty="0">
                <a:hlinkClick r:id="rId4"/>
              </a:rPr>
              <a:t>www.giz.de</a:t>
            </a:r>
            <a:endParaRPr lang="es-MX" altLang="es-MX" sz="1600" b="0" dirty="0"/>
          </a:p>
        </p:txBody>
      </p:sp>
      <p:sp>
        <p:nvSpPr>
          <p:cNvPr id="5" name="Título 1"/>
          <p:cNvSpPr txBox="1">
            <a:spLocks/>
          </p:cNvSpPr>
          <p:nvPr/>
        </p:nvSpPr>
        <p:spPr bwMode="auto">
          <a:xfrm>
            <a:off x="504825" y="1697883"/>
            <a:ext cx="8064500" cy="5762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lvl1pPr algn="ctr" rtl="0" eaLnBrk="1" fontAlgn="base" hangingPunct="1">
              <a:spcBef>
                <a:spcPct val="0"/>
              </a:spcBef>
              <a:spcAft>
                <a:spcPct val="0"/>
              </a:spcAft>
              <a:defRPr sz="2400">
                <a:solidFill>
                  <a:srgbClr val="6E6452"/>
                </a:solidFill>
                <a:latin typeface="+mj-lt"/>
                <a:ea typeface="+mj-ea"/>
                <a:cs typeface="+mj-cs"/>
              </a:defRPr>
            </a:lvl1pPr>
            <a:lvl2pPr algn="l" rtl="0" eaLnBrk="1" fontAlgn="base" hangingPunct="1">
              <a:spcBef>
                <a:spcPct val="0"/>
              </a:spcBef>
              <a:spcAft>
                <a:spcPct val="0"/>
              </a:spcAft>
              <a:defRPr sz="3600">
                <a:solidFill>
                  <a:schemeClr val="tx1"/>
                </a:solidFill>
                <a:latin typeface="Arial" charset="0"/>
              </a:defRPr>
            </a:lvl2pPr>
            <a:lvl3pPr algn="l" rtl="0" eaLnBrk="1" fontAlgn="base" hangingPunct="1">
              <a:spcBef>
                <a:spcPct val="0"/>
              </a:spcBef>
              <a:spcAft>
                <a:spcPct val="0"/>
              </a:spcAft>
              <a:defRPr sz="3600">
                <a:solidFill>
                  <a:schemeClr val="tx1"/>
                </a:solidFill>
                <a:latin typeface="Arial" charset="0"/>
              </a:defRPr>
            </a:lvl3pPr>
            <a:lvl4pPr algn="l" rtl="0" eaLnBrk="1" fontAlgn="base" hangingPunct="1">
              <a:spcBef>
                <a:spcPct val="0"/>
              </a:spcBef>
              <a:spcAft>
                <a:spcPct val="0"/>
              </a:spcAft>
              <a:defRPr sz="3600">
                <a:solidFill>
                  <a:schemeClr val="tx1"/>
                </a:solidFill>
                <a:latin typeface="Arial" charset="0"/>
              </a:defRPr>
            </a:lvl4pPr>
            <a:lvl5pPr algn="l" rtl="0" eaLnBrk="1" fontAlgn="base" hangingPunct="1">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a:lstStyle>
          <a:p>
            <a:pPr>
              <a:defRPr/>
            </a:pPr>
            <a:r>
              <a:rPr lang="pt-BR" b="0" kern="0" smtClean="0">
                <a:solidFill>
                  <a:schemeClr val="bg2">
                    <a:lumMod val="50000"/>
                  </a:schemeClr>
                </a:solidFill>
              </a:rPr>
              <a:t>¡</a:t>
            </a:r>
            <a:r>
              <a:rPr lang="es-MX" b="0" kern="0" smtClean="0">
                <a:solidFill>
                  <a:schemeClr val="bg2">
                    <a:lumMod val="50000"/>
                  </a:schemeClr>
                </a:solidFill>
              </a:rPr>
              <a:t>Muchas gracias por su atención!</a:t>
            </a:r>
            <a:endParaRPr lang="es-MX" b="0" kern="0" dirty="0" smtClean="0">
              <a:solidFill>
                <a:schemeClr val="bg2">
                  <a:lumMod val="50000"/>
                </a:schemeClr>
              </a:solidFill>
            </a:endParaRPr>
          </a:p>
        </p:txBody>
      </p:sp>
      <p:sp>
        <p:nvSpPr>
          <p:cNvPr id="2" name="1 Rectángulo"/>
          <p:cNvSpPr/>
          <p:nvPr/>
        </p:nvSpPr>
        <p:spPr>
          <a:xfrm>
            <a:off x="368489" y="3273424"/>
            <a:ext cx="3035821" cy="830997"/>
          </a:xfrm>
          <a:prstGeom prst="rect">
            <a:avLst/>
          </a:prstGeom>
        </p:spPr>
        <p:txBody>
          <a:bodyPr wrap="square">
            <a:spAutoFit/>
          </a:bodyPr>
          <a:lstStyle/>
          <a:p>
            <a:pPr marL="95250" lvl="1">
              <a:buNone/>
            </a:pPr>
            <a:r>
              <a:rPr lang="en-US" sz="1600" dirty="0" smtClean="0">
                <a:solidFill>
                  <a:srgbClr val="C00000"/>
                </a:solidFill>
              </a:rPr>
              <a:t>GIZ MRV Tool  </a:t>
            </a:r>
          </a:p>
          <a:p>
            <a:pPr marL="95250" lvl="1">
              <a:buNone/>
            </a:pPr>
            <a:r>
              <a:rPr lang="en-US" sz="1600" dirty="0" smtClean="0"/>
              <a:t>Sebastian </a:t>
            </a:r>
            <a:r>
              <a:rPr lang="en-US" sz="1600" dirty="0"/>
              <a:t>Wienges  </a:t>
            </a:r>
            <a:endParaRPr lang="en-US" sz="1600" dirty="0" smtClean="0"/>
          </a:p>
          <a:p>
            <a:pPr marL="95250" lvl="1">
              <a:buNone/>
            </a:pPr>
            <a:r>
              <a:rPr lang="en-US" sz="1600" dirty="0" smtClean="0"/>
              <a:t>E </a:t>
            </a:r>
            <a:r>
              <a:rPr lang="en-US" sz="1600" b="0" dirty="0" smtClean="0">
                <a:hlinkClick r:id="rId5"/>
              </a:rPr>
              <a:t>sebastian.wienges@giz.de</a:t>
            </a:r>
            <a:r>
              <a:rPr lang="en-US" sz="1600" dirty="0" smtClean="0"/>
              <a:t> </a:t>
            </a:r>
            <a:endParaRPr lang="en-US" sz="1600" dirty="0"/>
          </a:p>
        </p:txBody>
      </p:sp>
    </p:spTree>
    <p:extLst>
      <p:ext uri="{BB962C8B-B14F-4D97-AF65-F5344CB8AC3E}">
        <p14:creationId xmlns:p14="http://schemas.microsoft.com/office/powerpoint/2010/main" val="959174180"/>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3"/>
          <p:cNvSpPr>
            <a:spLocks noChangeArrowheads="1"/>
          </p:cNvSpPr>
          <p:nvPr/>
        </p:nvSpPr>
        <p:spPr bwMode="auto">
          <a:xfrm>
            <a:off x="1536700" y="3581400"/>
            <a:ext cx="7610475" cy="1122363"/>
          </a:xfrm>
          <a:prstGeom prst="rect">
            <a:avLst/>
          </a:prstGeom>
          <a:solidFill>
            <a:schemeClr val="bg2">
              <a:lumMod val="75000"/>
            </a:schemeClr>
          </a:solidFill>
          <a:ln w="9525">
            <a:noFill/>
            <a:miter lim="800000"/>
            <a:headEnd/>
            <a:tailEnd/>
          </a:ln>
        </p:spPr>
        <p:txBody>
          <a:bodyPr wrap="none" anchor="ctr"/>
          <a:lstStyle/>
          <a:p>
            <a:pPr>
              <a:defRPr/>
            </a:pPr>
            <a:endParaRPr lang="es-ES" dirty="0"/>
          </a:p>
        </p:txBody>
      </p:sp>
      <p:sp>
        <p:nvSpPr>
          <p:cNvPr id="101379" name="Text Box 4"/>
          <p:cNvSpPr txBox="1">
            <a:spLocks noChangeArrowheads="1"/>
          </p:cNvSpPr>
          <p:nvPr/>
        </p:nvSpPr>
        <p:spPr bwMode="auto">
          <a:xfrm>
            <a:off x="0" y="1808163"/>
            <a:ext cx="245427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en-GB" sz="30000" dirty="0" smtClean="0">
                <a:solidFill>
                  <a:srgbClr val="C80F0F"/>
                </a:solidFill>
              </a:rPr>
              <a:t>E</a:t>
            </a:r>
            <a:endParaRPr lang="en-GB" sz="30000" dirty="0">
              <a:solidFill>
                <a:srgbClr val="C80F0F"/>
              </a:solidFill>
            </a:endParaRPr>
          </a:p>
        </p:txBody>
      </p:sp>
      <p:sp>
        <p:nvSpPr>
          <p:cNvPr id="43012" name="Rectangle 5"/>
          <p:cNvSpPr>
            <a:spLocks noGrp="1" noChangeArrowheads="1"/>
          </p:cNvSpPr>
          <p:nvPr>
            <p:ph idx="1"/>
          </p:nvPr>
        </p:nvSpPr>
        <p:spPr>
          <a:xfrm>
            <a:off x="2193925" y="3654425"/>
            <a:ext cx="6950075" cy="1041400"/>
          </a:xfrm>
          <a:solidFill>
            <a:schemeClr val="bg2">
              <a:lumMod val="75000"/>
            </a:schemeClr>
          </a:solidFill>
        </p:spPr>
        <p:txBody>
          <a:bodyPr>
            <a:normAutofit/>
          </a:bodyPr>
          <a:lstStyle/>
          <a:p>
            <a:pPr marL="0" indent="0">
              <a:buNone/>
              <a:tabLst/>
              <a:defRPr/>
            </a:pPr>
            <a:r>
              <a:rPr lang="es-MX" sz="2800" dirty="0" err="1" smtClean="0"/>
              <a:t>Group</a:t>
            </a:r>
            <a:r>
              <a:rPr lang="es-MX" sz="2800" dirty="0" smtClean="0"/>
              <a:t> </a:t>
            </a:r>
            <a:r>
              <a:rPr lang="es-MX" sz="2800" dirty="0" err="1" smtClean="0"/>
              <a:t>Exercise</a:t>
            </a:r>
            <a:endParaRPr lang="es-ES" sz="2000" dirty="0" smtClean="0"/>
          </a:p>
        </p:txBody>
      </p:sp>
      <p:sp>
        <p:nvSpPr>
          <p:cNvPr id="101381" name="Rectangle 6"/>
          <p:cNvSpPr>
            <a:spLocks noChangeArrowheads="1"/>
          </p:cNvSpPr>
          <p:nvPr/>
        </p:nvSpPr>
        <p:spPr bwMode="auto">
          <a:xfrm>
            <a:off x="977900" y="5214938"/>
            <a:ext cx="7202488"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42925" indent="-542925">
              <a:spcBef>
                <a:spcPts val="700"/>
              </a:spcBef>
              <a:spcAft>
                <a:spcPts val="600"/>
              </a:spcAft>
              <a:buClr>
                <a:srgbClr val="999999"/>
              </a:buClr>
              <a:tabLst>
                <a:tab pos="542925" algn="l"/>
              </a:tabLst>
            </a:pPr>
            <a:endParaRPr lang="es-MX" sz="2000">
              <a:solidFill>
                <a:srgbClr val="939393"/>
              </a:solidFill>
              <a:cs typeface="Arial" charset="0"/>
            </a:endParaRPr>
          </a:p>
        </p:txBody>
      </p:sp>
      <p:sp>
        <p:nvSpPr>
          <p:cNvPr id="43014" name="Rectangle 7"/>
          <p:cNvSpPr>
            <a:spLocks noChangeArrowheads="1"/>
          </p:cNvSpPr>
          <p:nvPr/>
        </p:nvSpPr>
        <p:spPr bwMode="auto">
          <a:xfrm>
            <a:off x="977900" y="1538288"/>
            <a:ext cx="7202488" cy="846137"/>
          </a:xfrm>
          <a:prstGeom prst="rect">
            <a:avLst/>
          </a:prstGeom>
          <a:noFill/>
          <a:ln w="9525">
            <a:noFill/>
            <a:miter lim="800000"/>
            <a:headEnd/>
            <a:tailEnd/>
          </a:ln>
        </p:spPr>
        <p:txBody>
          <a:bodyPr/>
          <a:lstStyle/>
          <a:p>
            <a:pPr marL="542925" indent="-542925">
              <a:spcBef>
                <a:spcPts val="700"/>
              </a:spcBef>
              <a:spcAft>
                <a:spcPts val="600"/>
              </a:spcAft>
              <a:buClr>
                <a:srgbClr val="999999"/>
              </a:buClr>
              <a:buFont typeface="Wingdings" pitchFamily="2" charset="2"/>
              <a:buAutoNum type="arabicPeriod"/>
              <a:tabLst>
                <a:tab pos="542925" algn="l"/>
              </a:tabLst>
              <a:defRPr/>
            </a:pPr>
            <a:r>
              <a:rPr lang="es-MX" sz="1800" b="0" dirty="0" err="1">
                <a:solidFill>
                  <a:schemeClr val="bg2">
                    <a:lumMod val="50000"/>
                  </a:schemeClr>
                </a:solidFill>
              </a:rPr>
              <a:t>Introduction</a:t>
            </a:r>
            <a:r>
              <a:rPr lang="es-MX" sz="1800" b="0" dirty="0">
                <a:solidFill>
                  <a:schemeClr val="bg2">
                    <a:lumMod val="50000"/>
                  </a:schemeClr>
                </a:solidFill>
              </a:rPr>
              <a:t>     MRV </a:t>
            </a:r>
            <a:r>
              <a:rPr lang="es-MX" sz="1800" b="0" dirty="0" err="1">
                <a:solidFill>
                  <a:schemeClr val="bg2">
                    <a:lumMod val="50000"/>
                  </a:schemeClr>
                </a:solidFill>
              </a:rPr>
              <a:t>Background</a:t>
            </a:r>
            <a:r>
              <a:rPr lang="es-MX" sz="1800" b="0" dirty="0">
                <a:solidFill>
                  <a:schemeClr val="bg2">
                    <a:lumMod val="50000"/>
                  </a:schemeClr>
                </a:solidFill>
              </a:rPr>
              <a:t> </a:t>
            </a:r>
            <a:endParaRPr lang="es-MX" sz="1800" b="0" dirty="0" smtClean="0">
              <a:solidFill>
                <a:schemeClr val="bg2">
                  <a:lumMod val="50000"/>
                </a:schemeClr>
              </a:solidFill>
            </a:endParaRPr>
          </a:p>
          <a:p>
            <a:pPr marL="542925" indent="-542925">
              <a:spcBef>
                <a:spcPts val="700"/>
              </a:spcBef>
              <a:spcAft>
                <a:spcPts val="600"/>
              </a:spcAft>
              <a:buClr>
                <a:srgbClr val="999999"/>
              </a:buClr>
              <a:buFont typeface="Wingdings" pitchFamily="2" charset="2"/>
              <a:buAutoNum type="arabicPeriod"/>
              <a:tabLst>
                <a:tab pos="542925" algn="l"/>
              </a:tabLst>
              <a:defRPr/>
            </a:pPr>
            <a:r>
              <a:rPr lang="es-ES" sz="1800" b="0" dirty="0" smtClean="0">
                <a:solidFill>
                  <a:srgbClr val="D2CDC8">
                    <a:lumMod val="50000"/>
                  </a:srgbClr>
                </a:solidFill>
              </a:rPr>
              <a:t>MRV </a:t>
            </a:r>
            <a:r>
              <a:rPr lang="es-ES" sz="1800" b="0" dirty="0" err="1" smtClean="0">
                <a:solidFill>
                  <a:srgbClr val="D2CDC8">
                    <a:lumMod val="50000"/>
                  </a:srgbClr>
                </a:solidFill>
              </a:rPr>
              <a:t>Tool</a:t>
            </a:r>
            <a:r>
              <a:rPr lang="es-ES" sz="1800" b="0" dirty="0" smtClean="0">
                <a:solidFill>
                  <a:srgbClr val="D2CDC8">
                    <a:lumMod val="50000"/>
                  </a:srgbClr>
                </a:solidFill>
              </a:rPr>
              <a:t> </a:t>
            </a:r>
            <a:r>
              <a:rPr lang="es-ES" sz="1800" b="0" dirty="0" err="1" smtClean="0">
                <a:solidFill>
                  <a:srgbClr val="D2CDC8">
                    <a:lumMod val="50000"/>
                  </a:srgbClr>
                </a:solidFill>
              </a:rPr>
              <a:t>Overview</a:t>
            </a:r>
            <a:endParaRPr lang="es-ES" sz="1800" b="0" dirty="0" smtClean="0">
              <a:solidFill>
                <a:srgbClr val="D2CDC8">
                  <a:lumMod val="50000"/>
                </a:srgbClr>
              </a:solidFill>
            </a:endParaRPr>
          </a:p>
          <a:p>
            <a:pPr marL="542925" indent="-542925">
              <a:spcBef>
                <a:spcPts val="700"/>
              </a:spcBef>
              <a:spcAft>
                <a:spcPts val="600"/>
              </a:spcAft>
              <a:buClr>
                <a:srgbClr val="999999"/>
              </a:buClr>
              <a:buFont typeface="Wingdings" pitchFamily="2" charset="2"/>
              <a:buAutoNum type="arabicPeriod"/>
              <a:tabLst>
                <a:tab pos="542925" algn="l"/>
              </a:tabLst>
              <a:defRPr/>
            </a:pPr>
            <a:r>
              <a:rPr lang="es-ES" sz="1800" b="0" dirty="0" smtClean="0">
                <a:solidFill>
                  <a:srgbClr val="D2CDC8">
                    <a:lumMod val="50000"/>
                  </a:srgbClr>
                </a:solidFill>
              </a:rPr>
              <a:t>MRV </a:t>
            </a:r>
            <a:r>
              <a:rPr lang="es-ES" sz="1800" b="0" dirty="0" err="1" smtClean="0">
                <a:solidFill>
                  <a:srgbClr val="D2CDC8">
                    <a:lumMod val="50000"/>
                  </a:srgbClr>
                </a:solidFill>
              </a:rPr>
              <a:t>Tool</a:t>
            </a:r>
            <a:r>
              <a:rPr lang="es-ES" sz="1800" b="0" dirty="0" smtClean="0">
                <a:solidFill>
                  <a:srgbClr val="D2CDC8">
                    <a:lumMod val="50000"/>
                  </a:srgbClr>
                </a:solidFill>
              </a:rPr>
              <a:t> </a:t>
            </a:r>
            <a:r>
              <a:rPr lang="es-ES" sz="1800" b="0" dirty="0" err="1" smtClean="0">
                <a:solidFill>
                  <a:srgbClr val="D2CDC8">
                    <a:lumMod val="50000"/>
                  </a:srgbClr>
                </a:solidFill>
              </a:rPr>
              <a:t>for</a:t>
            </a:r>
            <a:r>
              <a:rPr lang="es-ES" sz="1800" b="0" dirty="0" smtClean="0">
                <a:solidFill>
                  <a:srgbClr val="D2CDC8">
                    <a:lumMod val="50000"/>
                  </a:srgbClr>
                </a:solidFill>
              </a:rPr>
              <a:t> </a:t>
            </a:r>
            <a:r>
              <a:rPr lang="es-ES" sz="1800" b="0" dirty="0" err="1" smtClean="0">
                <a:solidFill>
                  <a:srgbClr val="D2CDC8">
                    <a:lumMod val="50000"/>
                  </a:srgbClr>
                </a:solidFill>
              </a:rPr>
              <a:t>NAMAs</a:t>
            </a:r>
            <a:endParaRPr lang="es-MX" sz="1800" b="0" dirty="0">
              <a:solidFill>
                <a:srgbClr val="D2CDC8">
                  <a:lumMod val="50000"/>
                </a:srgbClr>
              </a:solidFill>
            </a:endParaRPr>
          </a:p>
        </p:txBody>
      </p:sp>
    </p:spTree>
    <p:extLst>
      <p:ext uri="{BB962C8B-B14F-4D97-AF65-F5344CB8AC3E}">
        <p14:creationId xmlns:p14="http://schemas.microsoft.com/office/powerpoint/2010/main" val="367811801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err="1">
                <a:solidFill>
                  <a:srgbClr val="C00000"/>
                </a:solidFill>
              </a:rPr>
              <a:t>Group</a:t>
            </a:r>
            <a:r>
              <a:rPr lang="es-MX" b="1" dirty="0">
                <a:solidFill>
                  <a:srgbClr val="C00000"/>
                </a:solidFill>
              </a:rPr>
              <a:t> </a:t>
            </a:r>
            <a:r>
              <a:rPr lang="es-MX" b="1" dirty="0" err="1">
                <a:solidFill>
                  <a:srgbClr val="C00000"/>
                </a:solidFill>
              </a:rPr>
              <a:t>exercise</a:t>
            </a:r>
            <a:endParaRPr lang="es-MX" b="1" dirty="0">
              <a:solidFill>
                <a:srgbClr val="C00000"/>
              </a:solidFill>
            </a:endParaRPr>
          </a:p>
        </p:txBody>
      </p:sp>
      <p:sp>
        <p:nvSpPr>
          <p:cNvPr id="3" name="2 Marcador de contenido"/>
          <p:cNvSpPr>
            <a:spLocks noGrp="1"/>
          </p:cNvSpPr>
          <p:nvPr>
            <p:ph idx="1"/>
          </p:nvPr>
        </p:nvSpPr>
        <p:spPr/>
        <p:txBody>
          <a:bodyPr/>
          <a:lstStyle/>
          <a:p>
            <a:r>
              <a:rPr lang="en-US" b="1" dirty="0"/>
              <a:t>Case study: </a:t>
            </a:r>
            <a:r>
              <a:rPr lang="en-US" dirty="0"/>
              <a:t>Establishing the MRV systems for co-benefit indicators in a Housing NAMA</a:t>
            </a:r>
            <a:endParaRPr lang="es-MX" dirty="0"/>
          </a:p>
          <a:p>
            <a:r>
              <a:rPr lang="en-US" b="1" dirty="0"/>
              <a:t>Objective: </a:t>
            </a:r>
            <a:r>
              <a:rPr lang="en-US" dirty="0"/>
              <a:t>In this session the Steering Committee has to:</a:t>
            </a:r>
            <a:endParaRPr lang="es-MX" dirty="0"/>
          </a:p>
          <a:p>
            <a:pPr lvl="1"/>
            <a:r>
              <a:rPr lang="en-US" dirty="0"/>
              <a:t>Agree on the selection of the co-benefits that will be part of the MRV system of the Housing NAMA; and </a:t>
            </a:r>
            <a:endParaRPr lang="es-MX" dirty="0"/>
          </a:p>
          <a:p>
            <a:pPr lvl="1"/>
            <a:r>
              <a:rPr lang="en-US" dirty="0"/>
              <a:t>Establish the institutional arrangement for the MRV system operation.</a:t>
            </a:r>
            <a:endParaRPr lang="es-MX" dirty="0"/>
          </a:p>
          <a:p>
            <a:pPr marL="0" indent="0">
              <a:buNone/>
            </a:pPr>
            <a:endParaRPr lang="es-MX" dirty="0"/>
          </a:p>
        </p:txBody>
      </p:sp>
      <p:sp>
        <p:nvSpPr>
          <p:cNvPr id="4" name="3 Marcador de fecha"/>
          <p:cNvSpPr>
            <a:spLocks noGrp="1"/>
          </p:cNvSpPr>
          <p:nvPr>
            <p:ph type="dt" sz="half" idx="10"/>
          </p:nvPr>
        </p:nvSpPr>
        <p:spPr/>
        <p:txBody>
          <a:bodyPr/>
          <a:lstStyle/>
          <a:p>
            <a:pPr>
              <a:defRPr/>
            </a:pPr>
            <a:fld id="{1C65371B-B21C-48D5-9A36-5C7D6760C444}"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52</a:t>
            </a:fld>
            <a:endParaRPr lang="es-MX" dirty="0"/>
          </a:p>
        </p:txBody>
      </p:sp>
    </p:spTree>
    <p:extLst>
      <p:ext uri="{BB962C8B-B14F-4D97-AF65-F5344CB8AC3E}">
        <p14:creationId xmlns:p14="http://schemas.microsoft.com/office/powerpoint/2010/main" val="359465794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2800" b="1" dirty="0">
                <a:solidFill>
                  <a:srgbClr val="C00000"/>
                </a:solidFill>
              </a:rPr>
              <a:t>Task 1: </a:t>
            </a:r>
            <a:r>
              <a:rPr lang="en-US" b="1" dirty="0">
                <a:solidFill>
                  <a:srgbClr val="C00000"/>
                </a:solidFill>
              </a:rPr>
              <a:t>Roles definition </a:t>
            </a:r>
            <a:r>
              <a:rPr lang="es-MX" dirty="0"/>
              <a:t/>
            </a:r>
            <a:br>
              <a:rPr lang="es-MX" dirty="0"/>
            </a:br>
            <a:endParaRPr lang="es-MX" dirty="0"/>
          </a:p>
        </p:txBody>
      </p:sp>
      <p:sp>
        <p:nvSpPr>
          <p:cNvPr id="3" name="2 Marcador de contenido"/>
          <p:cNvSpPr>
            <a:spLocks noGrp="1"/>
          </p:cNvSpPr>
          <p:nvPr>
            <p:ph idx="1"/>
          </p:nvPr>
        </p:nvSpPr>
        <p:spPr>
          <a:xfrm>
            <a:off x="684000" y="2243279"/>
            <a:ext cx="7776000" cy="3816000"/>
          </a:xfrm>
        </p:spPr>
        <p:txBody>
          <a:bodyPr/>
          <a:lstStyle/>
          <a:p>
            <a:pPr lvl="0"/>
            <a:r>
              <a:rPr lang="en-US" sz="1600" dirty="0" smtClean="0"/>
              <a:t>Choose </a:t>
            </a:r>
            <a:r>
              <a:rPr lang="en-US" sz="1600" dirty="0"/>
              <a:t>2 representatives in your group for each of the following entities:</a:t>
            </a:r>
            <a:endParaRPr lang="es-MX" sz="1600" dirty="0"/>
          </a:p>
          <a:p>
            <a:pPr lvl="1"/>
            <a:r>
              <a:rPr lang="en-US" sz="1600" dirty="0"/>
              <a:t>Ministry of Land Use&amp; Planning (MLUP) – coordinating entity and leads table</a:t>
            </a:r>
            <a:endParaRPr lang="es-MX" sz="1600" dirty="0"/>
          </a:p>
          <a:p>
            <a:pPr lvl="1"/>
            <a:r>
              <a:rPr lang="en-US" sz="1600" dirty="0"/>
              <a:t>International donor (ID)</a:t>
            </a:r>
            <a:endParaRPr lang="es-MX" sz="1600" dirty="0"/>
          </a:p>
          <a:p>
            <a:pPr lvl="1"/>
            <a:r>
              <a:rPr lang="en-US" sz="1600" dirty="0"/>
              <a:t>National Development Bank (NDB)</a:t>
            </a:r>
            <a:endParaRPr lang="es-MX" sz="1600" dirty="0"/>
          </a:p>
          <a:p>
            <a:pPr lvl="1"/>
            <a:r>
              <a:rPr lang="en-US" sz="1600" dirty="0"/>
              <a:t>Chamber of Builder Associations (CBA)</a:t>
            </a:r>
            <a:endParaRPr lang="es-MX" sz="1600" dirty="0"/>
          </a:p>
          <a:p>
            <a:pPr lvl="1"/>
            <a:r>
              <a:rPr lang="en-US" sz="1600" dirty="0"/>
              <a:t>Ministry of Economy (ME)</a:t>
            </a:r>
            <a:endParaRPr lang="es-MX" sz="1600" dirty="0"/>
          </a:p>
          <a:p>
            <a:pPr lvl="1"/>
            <a:r>
              <a:rPr lang="en-US" sz="1600" dirty="0"/>
              <a:t>Climate consultant (C)</a:t>
            </a:r>
            <a:endParaRPr lang="es-MX" sz="1600" dirty="0"/>
          </a:p>
          <a:p>
            <a:pPr lvl="0"/>
            <a:r>
              <a:rPr lang="en-US" sz="1600" dirty="0"/>
              <a:t>Select a time guardian, so your team finishes each task on time,</a:t>
            </a:r>
            <a:endParaRPr lang="es-MX" sz="1600" dirty="0"/>
          </a:p>
          <a:p>
            <a:endParaRPr lang="es-MX" sz="1600" dirty="0"/>
          </a:p>
        </p:txBody>
      </p:sp>
      <p:sp>
        <p:nvSpPr>
          <p:cNvPr id="4" name="3 Marcador de fecha"/>
          <p:cNvSpPr>
            <a:spLocks noGrp="1"/>
          </p:cNvSpPr>
          <p:nvPr>
            <p:ph type="dt" sz="half" idx="10"/>
          </p:nvPr>
        </p:nvSpPr>
        <p:spPr/>
        <p:txBody>
          <a:bodyPr/>
          <a:lstStyle/>
          <a:p>
            <a:pPr>
              <a:defRPr/>
            </a:pPr>
            <a:fld id="{D209C2DA-8B57-4CCB-8857-4826E78BAA83}"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53</a:t>
            </a:fld>
            <a:endParaRPr lang="es-MX" dirty="0"/>
          </a:p>
        </p:txBody>
      </p:sp>
    </p:spTree>
    <p:extLst>
      <p:ext uri="{BB962C8B-B14F-4D97-AF65-F5344CB8AC3E}">
        <p14:creationId xmlns:p14="http://schemas.microsoft.com/office/powerpoint/2010/main" val="38802945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err="1">
                <a:solidFill>
                  <a:srgbClr val="C00000"/>
                </a:solidFill>
              </a:rPr>
              <a:t>Group</a:t>
            </a:r>
            <a:r>
              <a:rPr lang="es-MX" b="1" dirty="0">
                <a:solidFill>
                  <a:srgbClr val="C00000"/>
                </a:solidFill>
              </a:rPr>
              <a:t> </a:t>
            </a:r>
            <a:r>
              <a:rPr lang="es-MX" b="1" dirty="0" err="1">
                <a:solidFill>
                  <a:srgbClr val="C00000"/>
                </a:solidFill>
              </a:rPr>
              <a:t>exercise</a:t>
            </a:r>
            <a:endParaRPr lang="es-MX" b="1" dirty="0">
              <a:solidFill>
                <a:srgbClr val="C00000"/>
              </a:solidFill>
            </a:endParaRPr>
          </a:p>
        </p:txBody>
      </p:sp>
      <p:sp>
        <p:nvSpPr>
          <p:cNvPr id="3" name="2 Marcador de contenido"/>
          <p:cNvSpPr>
            <a:spLocks noGrp="1"/>
          </p:cNvSpPr>
          <p:nvPr>
            <p:ph idx="1"/>
          </p:nvPr>
        </p:nvSpPr>
        <p:spPr/>
        <p:txBody>
          <a:bodyPr/>
          <a:lstStyle/>
          <a:p>
            <a:pPr>
              <a:buFont typeface="+mj-lt"/>
              <a:buAutoNum type="arabicPeriod"/>
            </a:pPr>
            <a:r>
              <a:rPr lang="en-US" dirty="0"/>
              <a:t>Split in 4 groups of 10 to 11 </a:t>
            </a:r>
            <a:r>
              <a:rPr lang="en-US" dirty="0" smtClean="0"/>
              <a:t>participants</a:t>
            </a:r>
          </a:p>
          <a:p>
            <a:pPr>
              <a:buFont typeface="+mj-lt"/>
              <a:buAutoNum type="arabicPeriod"/>
            </a:pPr>
            <a:r>
              <a:rPr lang="en-US" dirty="0" err="1" smtClean="0"/>
              <a:t>Enrol</a:t>
            </a:r>
            <a:r>
              <a:rPr lang="en-US" dirty="0" smtClean="0"/>
              <a:t> in these 4 </a:t>
            </a:r>
            <a:r>
              <a:rPr lang="es-MX" dirty="0" err="1"/>
              <a:t>h</a:t>
            </a:r>
            <a:r>
              <a:rPr lang="es-MX" dirty="0" err="1" smtClean="0"/>
              <a:t>ypothetical</a:t>
            </a:r>
            <a:r>
              <a:rPr lang="es-MX" dirty="0" smtClean="0"/>
              <a:t> cases:</a:t>
            </a:r>
          </a:p>
          <a:p>
            <a:pPr lvl="1"/>
            <a:r>
              <a:rPr lang="es-MX" b="1" dirty="0" err="1" smtClean="0"/>
              <a:t>Group</a:t>
            </a:r>
            <a:r>
              <a:rPr lang="es-MX" b="1" dirty="0" smtClean="0"/>
              <a:t> 1 </a:t>
            </a:r>
            <a:r>
              <a:rPr lang="es-MX" dirty="0" smtClean="0"/>
              <a:t>– </a:t>
            </a:r>
            <a:r>
              <a:rPr lang="es-MX" dirty="0" err="1" smtClean="0"/>
              <a:t>Domestic</a:t>
            </a:r>
            <a:r>
              <a:rPr lang="es-MX" dirty="0" smtClean="0"/>
              <a:t> NAMA – </a:t>
            </a:r>
            <a:r>
              <a:rPr lang="es-MX" dirty="0" err="1" smtClean="0"/>
              <a:t>Reports</a:t>
            </a:r>
            <a:r>
              <a:rPr lang="es-MX" dirty="0" smtClean="0"/>
              <a:t> to </a:t>
            </a:r>
            <a:r>
              <a:rPr lang="es-MX" dirty="0" err="1" smtClean="0"/>
              <a:t>National</a:t>
            </a:r>
            <a:r>
              <a:rPr lang="es-MX" dirty="0" smtClean="0"/>
              <a:t> NAMA Office</a:t>
            </a:r>
          </a:p>
          <a:p>
            <a:pPr lvl="1"/>
            <a:r>
              <a:rPr lang="es-MX" b="1" dirty="0" err="1" smtClean="0"/>
              <a:t>Group</a:t>
            </a:r>
            <a:r>
              <a:rPr lang="es-MX" b="1" dirty="0" smtClean="0"/>
              <a:t> 2 </a:t>
            </a:r>
            <a:r>
              <a:rPr lang="es-MX" dirty="0" smtClean="0"/>
              <a:t>-  </a:t>
            </a:r>
            <a:r>
              <a:rPr lang="es-MX" dirty="0" err="1" smtClean="0"/>
              <a:t>Supported</a:t>
            </a:r>
            <a:r>
              <a:rPr lang="es-MX" dirty="0" smtClean="0"/>
              <a:t> NAMA – </a:t>
            </a:r>
            <a:r>
              <a:rPr lang="es-MX" dirty="0" err="1" smtClean="0"/>
              <a:t>Reports</a:t>
            </a:r>
            <a:r>
              <a:rPr lang="es-MX" dirty="0" smtClean="0"/>
              <a:t> to International </a:t>
            </a:r>
            <a:r>
              <a:rPr lang="es-MX" dirty="0" err="1" smtClean="0"/>
              <a:t>Donor</a:t>
            </a:r>
            <a:endParaRPr lang="es-MX" dirty="0" smtClean="0"/>
          </a:p>
          <a:p>
            <a:pPr lvl="1"/>
            <a:r>
              <a:rPr lang="es-MX" b="1" dirty="0" err="1" smtClean="0"/>
              <a:t>Group</a:t>
            </a:r>
            <a:r>
              <a:rPr lang="es-MX" b="1" dirty="0" smtClean="0"/>
              <a:t> 3 </a:t>
            </a:r>
            <a:r>
              <a:rPr lang="es-MX" dirty="0" smtClean="0"/>
              <a:t>– </a:t>
            </a:r>
            <a:r>
              <a:rPr lang="es-MX" dirty="0" err="1" smtClean="0"/>
              <a:t>Aims</a:t>
            </a:r>
            <a:r>
              <a:rPr lang="es-MX" dirty="0" smtClean="0"/>
              <a:t> to be </a:t>
            </a:r>
            <a:r>
              <a:rPr lang="es-MX" dirty="0" err="1" smtClean="0"/>
              <a:t>credited</a:t>
            </a:r>
            <a:r>
              <a:rPr lang="es-MX" dirty="0" smtClean="0"/>
              <a:t> (</a:t>
            </a:r>
            <a:r>
              <a:rPr lang="es-MX" dirty="0" err="1" smtClean="0"/>
              <a:t>nt’l</a:t>
            </a:r>
            <a:r>
              <a:rPr lang="es-MX" dirty="0" smtClean="0"/>
              <a:t>) NAMA – </a:t>
            </a:r>
            <a:r>
              <a:rPr lang="es-MX" dirty="0" err="1" smtClean="0"/>
              <a:t>Reports</a:t>
            </a:r>
            <a:r>
              <a:rPr lang="es-MX" dirty="0" smtClean="0"/>
              <a:t> to </a:t>
            </a:r>
            <a:r>
              <a:rPr lang="es-MX" dirty="0" err="1" smtClean="0"/>
              <a:t>the</a:t>
            </a:r>
            <a:r>
              <a:rPr lang="es-MX" dirty="0" smtClean="0"/>
              <a:t> </a:t>
            </a:r>
            <a:r>
              <a:rPr lang="es-MX" dirty="0" err="1" smtClean="0"/>
              <a:t>national</a:t>
            </a:r>
            <a:r>
              <a:rPr lang="es-MX" dirty="0" smtClean="0"/>
              <a:t> </a:t>
            </a:r>
            <a:r>
              <a:rPr lang="es-MX" dirty="0" err="1" smtClean="0"/>
              <a:t>carbon</a:t>
            </a:r>
            <a:r>
              <a:rPr lang="es-MX" dirty="0" smtClean="0"/>
              <a:t> </a:t>
            </a:r>
            <a:r>
              <a:rPr lang="es-MX" dirty="0" err="1" smtClean="0"/>
              <a:t>platform</a:t>
            </a:r>
            <a:endParaRPr lang="es-MX" dirty="0" smtClean="0"/>
          </a:p>
          <a:p>
            <a:pPr lvl="1"/>
            <a:r>
              <a:rPr lang="es-MX" b="1" dirty="0" err="1" smtClean="0"/>
              <a:t>Group</a:t>
            </a:r>
            <a:r>
              <a:rPr lang="es-MX" b="1" dirty="0" smtClean="0"/>
              <a:t> 4 </a:t>
            </a:r>
            <a:r>
              <a:rPr lang="es-MX" dirty="0" smtClean="0"/>
              <a:t>-  </a:t>
            </a:r>
            <a:r>
              <a:rPr lang="es-MX" dirty="0" err="1" smtClean="0"/>
              <a:t>Domestically</a:t>
            </a:r>
            <a:r>
              <a:rPr lang="es-MX" dirty="0" smtClean="0"/>
              <a:t> </a:t>
            </a:r>
            <a:r>
              <a:rPr lang="es-MX" dirty="0" err="1" smtClean="0"/>
              <a:t>supported</a:t>
            </a:r>
            <a:r>
              <a:rPr lang="es-MX" dirty="0" smtClean="0"/>
              <a:t> – </a:t>
            </a:r>
            <a:r>
              <a:rPr lang="es-MX" dirty="0" err="1" smtClean="0"/>
              <a:t>Reports</a:t>
            </a:r>
            <a:r>
              <a:rPr lang="es-MX" dirty="0" smtClean="0"/>
              <a:t> to International </a:t>
            </a:r>
            <a:r>
              <a:rPr lang="es-MX" dirty="0" err="1" smtClean="0"/>
              <a:t>Donor</a:t>
            </a:r>
            <a:r>
              <a:rPr lang="es-MX" dirty="0" smtClean="0"/>
              <a:t> and </a:t>
            </a:r>
            <a:r>
              <a:rPr lang="es-MX" dirty="0" err="1" smtClean="0"/>
              <a:t>National</a:t>
            </a:r>
            <a:r>
              <a:rPr lang="es-MX" dirty="0" smtClean="0"/>
              <a:t> NAMA Office</a:t>
            </a:r>
          </a:p>
          <a:p>
            <a:pPr marL="0" indent="0">
              <a:buNone/>
            </a:pPr>
            <a:endParaRPr lang="es-MX" dirty="0"/>
          </a:p>
        </p:txBody>
      </p:sp>
      <p:sp>
        <p:nvSpPr>
          <p:cNvPr id="4" name="3 Marcador de fecha"/>
          <p:cNvSpPr>
            <a:spLocks noGrp="1"/>
          </p:cNvSpPr>
          <p:nvPr>
            <p:ph type="dt" sz="half" idx="10"/>
          </p:nvPr>
        </p:nvSpPr>
        <p:spPr/>
        <p:txBody>
          <a:bodyPr/>
          <a:lstStyle/>
          <a:p>
            <a:pPr>
              <a:defRPr/>
            </a:pPr>
            <a:fld id="{1C65371B-B21C-48D5-9A36-5C7D6760C444}"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54</a:t>
            </a:fld>
            <a:endParaRPr lang="es-MX" dirty="0"/>
          </a:p>
        </p:txBody>
      </p:sp>
    </p:spTree>
    <p:extLst>
      <p:ext uri="{BB962C8B-B14F-4D97-AF65-F5344CB8AC3E}">
        <p14:creationId xmlns:p14="http://schemas.microsoft.com/office/powerpoint/2010/main" val="243767527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solidFill>
                  <a:srgbClr val="C00000"/>
                </a:solidFill>
              </a:rPr>
              <a:t>Task 2: Read the Background  </a:t>
            </a:r>
            <a:r>
              <a:rPr lang="en-US" b="1" dirty="0"/>
              <a:t>			 [5 min]</a:t>
            </a:r>
            <a:r>
              <a:rPr lang="es-MX" dirty="0"/>
              <a:t/>
            </a:r>
            <a:br>
              <a:rPr lang="es-MX" dirty="0"/>
            </a:br>
            <a:endParaRPr lang="es-MX" dirty="0"/>
          </a:p>
        </p:txBody>
      </p:sp>
      <p:graphicFrame>
        <p:nvGraphicFramePr>
          <p:cNvPr id="6" name="5 Marcador de contenido"/>
          <p:cNvGraphicFramePr>
            <a:graphicFrameLocks noGrp="1"/>
          </p:cNvGraphicFramePr>
          <p:nvPr>
            <p:ph idx="1"/>
            <p:extLst>
              <p:ext uri="{D42A27DB-BD31-4B8C-83A1-F6EECF244321}">
                <p14:modId xmlns:p14="http://schemas.microsoft.com/office/powerpoint/2010/main" val="3908270546"/>
              </p:ext>
            </p:extLst>
          </p:nvPr>
        </p:nvGraphicFramePr>
        <p:xfrm>
          <a:off x="641444" y="2210938"/>
          <a:ext cx="7942997" cy="4007583"/>
        </p:xfrm>
        <a:graphic>
          <a:graphicData uri="http://schemas.openxmlformats.org/drawingml/2006/table">
            <a:tbl>
              <a:tblPr firstRow="1" firstCol="1" bandRow="1">
                <a:tableStyleId>{5940675A-B579-460E-94D1-54222C63F5DA}</a:tableStyleId>
              </a:tblPr>
              <a:tblGrid>
                <a:gridCol w="1484378"/>
                <a:gridCol w="6458619"/>
              </a:tblGrid>
              <a:tr h="1418307">
                <a:tc>
                  <a:txBody>
                    <a:bodyPr/>
                    <a:lstStyle/>
                    <a:p>
                      <a:pPr>
                        <a:lnSpc>
                          <a:spcPct val="115000"/>
                        </a:lnSpc>
                        <a:spcAft>
                          <a:spcPts val="1000"/>
                        </a:spcAft>
                      </a:pPr>
                      <a:r>
                        <a:rPr lang="es-MX" sz="1400" dirty="0" err="1">
                          <a:effectLst/>
                        </a:rPr>
                        <a:t>Economy</a:t>
                      </a:r>
                      <a:r>
                        <a:rPr lang="es-MX" sz="1400" dirty="0">
                          <a:effectLst/>
                        </a:rPr>
                        <a:t> </a:t>
                      </a:r>
                      <a:endParaRPr lang="es-MX" sz="1400" dirty="0">
                        <a:effectLst/>
                        <a:latin typeface="Calibri"/>
                        <a:ea typeface="Calibri"/>
                        <a:cs typeface="Times New Roman"/>
                      </a:endParaRPr>
                    </a:p>
                  </a:txBody>
                  <a:tcPr marL="68580" marR="68580" marT="0" marB="0">
                    <a:solidFill>
                      <a:schemeClr val="accent5">
                        <a:lumMod val="20000"/>
                        <a:lumOff val="80000"/>
                      </a:schemeClr>
                    </a:solidFill>
                  </a:tcPr>
                </a:tc>
                <a:tc>
                  <a:txBody>
                    <a:bodyPr/>
                    <a:lstStyle/>
                    <a:p>
                      <a:pPr marL="342900" lvl="0" indent="-342900" algn="just">
                        <a:lnSpc>
                          <a:spcPct val="115000"/>
                        </a:lnSpc>
                        <a:spcBef>
                          <a:spcPts val="600"/>
                        </a:spcBef>
                        <a:spcAft>
                          <a:spcPts val="0"/>
                        </a:spcAft>
                        <a:buFont typeface="Symbol"/>
                        <a:buChar char=""/>
                      </a:pPr>
                      <a:r>
                        <a:rPr lang="en-GB" sz="1400" dirty="0">
                          <a:effectLst/>
                        </a:rPr>
                        <a:t>Economic savings for households reflected in electricity and water bills</a:t>
                      </a:r>
                      <a:endParaRPr lang="es-MX" sz="1400" dirty="0">
                        <a:effectLst/>
                      </a:endParaRPr>
                    </a:p>
                    <a:p>
                      <a:pPr marL="342900" lvl="0" indent="-342900" algn="just">
                        <a:lnSpc>
                          <a:spcPct val="115000"/>
                        </a:lnSpc>
                        <a:spcBef>
                          <a:spcPts val="600"/>
                        </a:spcBef>
                        <a:spcAft>
                          <a:spcPts val="0"/>
                        </a:spcAft>
                        <a:buFont typeface="Symbol"/>
                        <a:buChar char=""/>
                      </a:pPr>
                      <a:r>
                        <a:rPr lang="en-GB" sz="1400" dirty="0">
                          <a:effectLst/>
                        </a:rPr>
                        <a:t>Reduction on energy subsidy costs </a:t>
                      </a:r>
                      <a:endParaRPr lang="es-MX" sz="1400" dirty="0">
                        <a:effectLst/>
                      </a:endParaRPr>
                    </a:p>
                    <a:p>
                      <a:pPr marL="342900" lvl="0" indent="-342900" algn="just">
                        <a:lnSpc>
                          <a:spcPct val="115000"/>
                        </a:lnSpc>
                        <a:spcBef>
                          <a:spcPts val="600"/>
                        </a:spcBef>
                        <a:spcAft>
                          <a:spcPts val="0"/>
                        </a:spcAft>
                        <a:buFont typeface="Symbol"/>
                        <a:buChar char=""/>
                      </a:pPr>
                      <a:r>
                        <a:rPr lang="en-GB" sz="1400" dirty="0">
                          <a:effectLst/>
                        </a:rPr>
                        <a:t>Increase in number of green jobs </a:t>
                      </a:r>
                      <a:endParaRPr lang="es-MX" sz="1400" dirty="0">
                        <a:effectLst/>
                      </a:endParaRPr>
                    </a:p>
                    <a:p>
                      <a:pPr marL="342900" lvl="0" indent="-342900" algn="just">
                        <a:lnSpc>
                          <a:spcPct val="115000"/>
                        </a:lnSpc>
                        <a:spcBef>
                          <a:spcPts val="600"/>
                        </a:spcBef>
                        <a:spcAft>
                          <a:spcPts val="0"/>
                        </a:spcAft>
                        <a:buFont typeface="Symbol"/>
                        <a:buChar char=""/>
                      </a:pPr>
                      <a:r>
                        <a:rPr lang="en-GB" sz="1400" dirty="0">
                          <a:effectLst/>
                        </a:rPr>
                        <a:t>Technology transfer and technological self-reliance</a:t>
                      </a:r>
                      <a:endParaRPr lang="es-MX" sz="1400" dirty="0">
                        <a:effectLst/>
                        <a:latin typeface="Arial"/>
                        <a:ea typeface="Times New Roman"/>
                        <a:cs typeface="Times New Roman"/>
                      </a:endParaRPr>
                    </a:p>
                  </a:txBody>
                  <a:tcPr marL="68580" marR="68580" marT="0" marB="0">
                    <a:solidFill>
                      <a:schemeClr val="accent5">
                        <a:lumMod val="20000"/>
                        <a:lumOff val="80000"/>
                      </a:schemeClr>
                    </a:solidFill>
                  </a:tcPr>
                </a:tc>
              </a:tr>
              <a:tr h="677682">
                <a:tc>
                  <a:txBody>
                    <a:bodyPr/>
                    <a:lstStyle/>
                    <a:p>
                      <a:pPr>
                        <a:lnSpc>
                          <a:spcPct val="115000"/>
                        </a:lnSpc>
                        <a:spcAft>
                          <a:spcPts val="1000"/>
                        </a:spcAft>
                      </a:pPr>
                      <a:r>
                        <a:rPr lang="es-MX" sz="1400">
                          <a:effectLst/>
                        </a:rPr>
                        <a:t>Environment</a:t>
                      </a:r>
                      <a:endParaRPr lang="es-MX" sz="1400">
                        <a:effectLst/>
                        <a:latin typeface="Calibri"/>
                        <a:ea typeface="Calibri"/>
                        <a:cs typeface="Times New Roman"/>
                      </a:endParaRPr>
                    </a:p>
                  </a:txBody>
                  <a:tcPr marL="68580" marR="68580" marT="0" marB="0">
                    <a:solidFill>
                      <a:schemeClr val="accent4">
                        <a:lumMod val="20000"/>
                        <a:lumOff val="80000"/>
                      </a:schemeClr>
                    </a:solidFill>
                  </a:tcPr>
                </a:tc>
                <a:tc>
                  <a:txBody>
                    <a:bodyPr/>
                    <a:lstStyle/>
                    <a:p>
                      <a:pPr marL="342900" lvl="0" indent="-342900" algn="just">
                        <a:lnSpc>
                          <a:spcPct val="115000"/>
                        </a:lnSpc>
                        <a:spcBef>
                          <a:spcPts val="600"/>
                        </a:spcBef>
                        <a:spcAft>
                          <a:spcPts val="0"/>
                        </a:spcAft>
                        <a:buFont typeface="Symbol"/>
                        <a:buChar char=""/>
                      </a:pPr>
                      <a:r>
                        <a:rPr lang="en-GB" sz="1400" dirty="0">
                          <a:effectLst/>
                        </a:rPr>
                        <a:t>Air quality</a:t>
                      </a:r>
                      <a:endParaRPr lang="es-MX" sz="1400" dirty="0">
                        <a:effectLst/>
                      </a:endParaRPr>
                    </a:p>
                    <a:p>
                      <a:pPr marL="342900" lvl="0" indent="-342900" algn="just">
                        <a:lnSpc>
                          <a:spcPct val="115000"/>
                        </a:lnSpc>
                        <a:spcAft>
                          <a:spcPts val="0"/>
                        </a:spcAft>
                        <a:buFont typeface="Symbol"/>
                        <a:buChar char=""/>
                      </a:pPr>
                      <a:r>
                        <a:rPr lang="en-GB" sz="1400" dirty="0">
                          <a:effectLst/>
                        </a:rPr>
                        <a:t>Land use </a:t>
                      </a:r>
                      <a:endParaRPr lang="es-MX" sz="1400" dirty="0">
                        <a:effectLst/>
                      </a:endParaRPr>
                    </a:p>
                    <a:p>
                      <a:pPr marL="342900" lvl="0" indent="-342900" algn="just">
                        <a:lnSpc>
                          <a:spcPct val="115000"/>
                        </a:lnSpc>
                        <a:spcAft>
                          <a:spcPts val="0"/>
                        </a:spcAft>
                        <a:buFont typeface="Symbol"/>
                        <a:buChar char=""/>
                      </a:pPr>
                      <a:r>
                        <a:rPr lang="en-GB" sz="1400" dirty="0">
                          <a:effectLst/>
                        </a:rPr>
                        <a:t>Water quality and quantity</a:t>
                      </a:r>
                      <a:endParaRPr lang="es-MX" sz="1400" dirty="0">
                        <a:effectLst/>
                        <a:latin typeface="Arial"/>
                        <a:ea typeface="Times New Roman"/>
                        <a:cs typeface="Times New Roman"/>
                      </a:endParaRPr>
                    </a:p>
                  </a:txBody>
                  <a:tcPr marL="68580" marR="68580" marT="0" marB="0">
                    <a:solidFill>
                      <a:schemeClr val="accent4">
                        <a:lumMod val="20000"/>
                        <a:lumOff val="80000"/>
                      </a:schemeClr>
                    </a:solidFill>
                  </a:tcPr>
                </a:tc>
              </a:tr>
              <a:tr h="1834566">
                <a:tc>
                  <a:txBody>
                    <a:bodyPr/>
                    <a:lstStyle/>
                    <a:p>
                      <a:pPr>
                        <a:lnSpc>
                          <a:spcPct val="115000"/>
                        </a:lnSpc>
                        <a:spcAft>
                          <a:spcPts val="1000"/>
                        </a:spcAft>
                      </a:pPr>
                      <a:r>
                        <a:rPr lang="es-MX" sz="1400">
                          <a:effectLst/>
                        </a:rPr>
                        <a:t>Social</a:t>
                      </a:r>
                    </a:p>
                    <a:p>
                      <a:pPr>
                        <a:lnSpc>
                          <a:spcPct val="115000"/>
                        </a:lnSpc>
                        <a:spcAft>
                          <a:spcPts val="1000"/>
                        </a:spcAft>
                      </a:pPr>
                      <a:r>
                        <a:rPr lang="es-MX" sz="1400">
                          <a:effectLst/>
                        </a:rPr>
                        <a:t> </a:t>
                      </a:r>
                      <a:endParaRPr lang="es-MX" sz="1400">
                        <a:effectLst/>
                        <a:latin typeface="Calibri"/>
                        <a:ea typeface="Calibri"/>
                        <a:cs typeface="Times New Roman"/>
                      </a:endParaRPr>
                    </a:p>
                  </a:txBody>
                  <a:tcPr marL="68580" marR="68580" marT="0" marB="0">
                    <a:solidFill>
                      <a:schemeClr val="accent2">
                        <a:lumMod val="20000"/>
                        <a:lumOff val="80000"/>
                      </a:schemeClr>
                    </a:solidFill>
                  </a:tcPr>
                </a:tc>
                <a:tc>
                  <a:txBody>
                    <a:bodyPr/>
                    <a:lstStyle/>
                    <a:p>
                      <a:pPr marL="342900" lvl="0" indent="-342900" algn="just">
                        <a:lnSpc>
                          <a:spcPct val="115000"/>
                        </a:lnSpc>
                        <a:spcBef>
                          <a:spcPts val="600"/>
                        </a:spcBef>
                        <a:spcAft>
                          <a:spcPts val="0"/>
                        </a:spcAft>
                        <a:buFont typeface="Symbol"/>
                        <a:buChar char=""/>
                      </a:pPr>
                      <a:r>
                        <a:rPr lang="en-GB" sz="1400" dirty="0">
                          <a:effectLst/>
                        </a:rPr>
                        <a:t>Access to clean energy services</a:t>
                      </a:r>
                      <a:endParaRPr lang="es-MX" sz="1400" dirty="0">
                        <a:effectLst/>
                      </a:endParaRPr>
                    </a:p>
                    <a:p>
                      <a:pPr marL="342900" lvl="0" indent="-342900" algn="just">
                        <a:lnSpc>
                          <a:spcPct val="115000"/>
                        </a:lnSpc>
                        <a:spcBef>
                          <a:spcPts val="600"/>
                        </a:spcBef>
                        <a:spcAft>
                          <a:spcPts val="0"/>
                        </a:spcAft>
                        <a:buFont typeface="Symbol"/>
                        <a:buChar char=""/>
                      </a:pPr>
                      <a:r>
                        <a:rPr lang="en-GB" sz="1400" dirty="0">
                          <a:effectLst/>
                        </a:rPr>
                        <a:t>Human and institutional capacity building </a:t>
                      </a:r>
                      <a:endParaRPr lang="es-MX" sz="1400" dirty="0">
                        <a:effectLst/>
                      </a:endParaRPr>
                    </a:p>
                    <a:p>
                      <a:pPr marL="342900" lvl="0" indent="-342900" algn="just">
                        <a:lnSpc>
                          <a:spcPct val="115000"/>
                        </a:lnSpc>
                        <a:spcBef>
                          <a:spcPts val="600"/>
                        </a:spcBef>
                        <a:spcAft>
                          <a:spcPts val="0"/>
                        </a:spcAft>
                        <a:buFont typeface="Symbol"/>
                        <a:buChar char=""/>
                      </a:pPr>
                      <a:r>
                        <a:rPr lang="en-GB" sz="1400" dirty="0">
                          <a:effectLst/>
                        </a:rPr>
                        <a:t>Housing backlog reduction</a:t>
                      </a:r>
                      <a:endParaRPr lang="es-MX" sz="1400" dirty="0">
                        <a:effectLst/>
                      </a:endParaRPr>
                    </a:p>
                    <a:p>
                      <a:pPr marL="342900" lvl="0" indent="-342900" algn="just">
                        <a:lnSpc>
                          <a:spcPct val="115000"/>
                        </a:lnSpc>
                        <a:spcBef>
                          <a:spcPts val="600"/>
                        </a:spcBef>
                        <a:spcAft>
                          <a:spcPts val="0"/>
                        </a:spcAft>
                        <a:buFont typeface="Symbol"/>
                        <a:buChar char=""/>
                      </a:pPr>
                      <a:r>
                        <a:rPr lang="en-GB" sz="1400" dirty="0">
                          <a:effectLst/>
                        </a:rPr>
                        <a:t>Improved comfort </a:t>
                      </a:r>
                      <a:endParaRPr lang="es-MX" sz="1400" dirty="0">
                        <a:effectLst/>
                      </a:endParaRPr>
                    </a:p>
                    <a:p>
                      <a:pPr marL="342900" lvl="0" indent="-342900" algn="just">
                        <a:lnSpc>
                          <a:spcPct val="115000"/>
                        </a:lnSpc>
                        <a:spcBef>
                          <a:spcPts val="600"/>
                        </a:spcBef>
                        <a:spcAft>
                          <a:spcPts val="0"/>
                        </a:spcAft>
                        <a:buFont typeface="Symbol"/>
                        <a:buChar char=""/>
                      </a:pPr>
                      <a:r>
                        <a:rPr lang="en-GB" sz="1400" dirty="0">
                          <a:effectLst/>
                        </a:rPr>
                        <a:t>Improved Health of  living spaces</a:t>
                      </a:r>
                      <a:endParaRPr lang="es-MX" sz="1400" dirty="0">
                        <a:effectLst/>
                      </a:endParaRPr>
                    </a:p>
                    <a:p>
                      <a:pPr marL="342900" lvl="0" indent="-342900" algn="just">
                        <a:lnSpc>
                          <a:spcPct val="115000"/>
                        </a:lnSpc>
                        <a:spcBef>
                          <a:spcPts val="600"/>
                        </a:spcBef>
                        <a:spcAft>
                          <a:spcPts val="0"/>
                        </a:spcAft>
                        <a:buFont typeface="Symbol"/>
                        <a:buChar char=""/>
                      </a:pPr>
                      <a:r>
                        <a:rPr lang="en-GB" sz="1400" dirty="0">
                          <a:effectLst/>
                        </a:rPr>
                        <a:t>Access to better housing</a:t>
                      </a:r>
                      <a:endParaRPr lang="es-MX" sz="1400" dirty="0">
                        <a:effectLst/>
                        <a:latin typeface="Arial"/>
                        <a:ea typeface="Times New Roman"/>
                        <a:cs typeface="Times New Roman"/>
                      </a:endParaRPr>
                    </a:p>
                  </a:txBody>
                  <a:tcPr marL="68580" marR="68580" marT="0" marB="0">
                    <a:solidFill>
                      <a:schemeClr val="accent2">
                        <a:lumMod val="20000"/>
                        <a:lumOff val="80000"/>
                      </a:schemeClr>
                    </a:solidFill>
                  </a:tcPr>
                </a:tc>
              </a:tr>
            </a:tbl>
          </a:graphicData>
        </a:graphic>
      </p:graphicFrame>
      <p:sp>
        <p:nvSpPr>
          <p:cNvPr id="4" name="3 Marcador de fecha"/>
          <p:cNvSpPr>
            <a:spLocks noGrp="1"/>
          </p:cNvSpPr>
          <p:nvPr>
            <p:ph type="dt" sz="half" idx="10"/>
          </p:nvPr>
        </p:nvSpPr>
        <p:spPr/>
        <p:txBody>
          <a:bodyPr/>
          <a:lstStyle/>
          <a:p>
            <a:pPr>
              <a:defRPr/>
            </a:pPr>
            <a:fld id="{442D63A2-9724-4BC6-9CEA-AB4E148C2343}"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55</a:t>
            </a:fld>
            <a:endParaRPr lang="es-MX" dirty="0"/>
          </a:p>
        </p:txBody>
      </p:sp>
    </p:spTree>
    <p:extLst>
      <p:ext uri="{BB962C8B-B14F-4D97-AF65-F5344CB8AC3E}">
        <p14:creationId xmlns:p14="http://schemas.microsoft.com/office/powerpoint/2010/main" val="228670135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solidFill>
                  <a:srgbClr val="C00000"/>
                </a:solidFill>
              </a:rPr>
              <a:t>TASK </a:t>
            </a:r>
            <a:r>
              <a:rPr lang="en-US" b="1" dirty="0" smtClean="0">
                <a:solidFill>
                  <a:srgbClr val="C00000"/>
                </a:solidFill>
              </a:rPr>
              <a:t>3: Group discussion 			</a:t>
            </a:r>
            <a:r>
              <a:rPr lang="en-US" b="1" dirty="0" smtClean="0"/>
              <a:t>[</a:t>
            </a:r>
            <a:r>
              <a:rPr lang="en-US" b="1" dirty="0"/>
              <a:t>35 min]</a:t>
            </a:r>
            <a:r>
              <a:rPr lang="es-MX" dirty="0"/>
              <a:t/>
            </a:r>
            <a:br>
              <a:rPr lang="es-MX" dirty="0"/>
            </a:br>
            <a:r>
              <a:rPr lang="en-US" b="1" dirty="0" smtClean="0">
                <a:solidFill>
                  <a:srgbClr val="C00000"/>
                </a:solidFill>
              </a:rPr>
              <a:t> </a:t>
            </a:r>
            <a:endParaRPr lang="es-MX" dirty="0">
              <a:solidFill>
                <a:srgbClr val="C00000"/>
              </a:solidFill>
            </a:endParaRPr>
          </a:p>
        </p:txBody>
      </p:sp>
      <p:sp>
        <p:nvSpPr>
          <p:cNvPr id="3" name="2 Marcador de contenido"/>
          <p:cNvSpPr>
            <a:spLocks noGrp="1"/>
          </p:cNvSpPr>
          <p:nvPr>
            <p:ph idx="1"/>
          </p:nvPr>
        </p:nvSpPr>
        <p:spPr/>
        <p:txBody>
          <a:bodyPr/>
          <a:lstStyle/>
          <a:p>
            <a:r>
              <a:rPr lang="en-US" sz="2000" dirty="0" smtClean="0"/>
              <a:t>Discuss </a:t>
            </a:r>
            <a:r>
              <a:rPr lang="en-US" sz="2000" dirty="0"/>
              <a:t>with your group if these are sensible parameters and rank the co-benefits. The team can identify additional co-benefits beyond those in the table. Rate each parameter according to their impact on the implementation of NAMA and according to the feasibility of monitoring. Follow the logic </a:t>
            </a:r>
            <a:r>
              <a:rPr lang="en-US" sz="2000" dirty="0" smtClean="0"/>
              <a:t>below:</a:t>
            </a:r>
          </a:p>
          <a:p>
            <a:pPr lvl="1"/>
            <a:r>
              <a:rPr lang="en-US" sz="2000" dirty="0" smtClean="0"/>
              <a:t>0 </a:t>
            </a:r>
            <a:r>
              <a:rPr lang="en-US" sz="2000" dirty="0"/>
              <a:t>= no impact or no relevance; </a:t>
            </a:r>
            <a:endParaRPr lang="en-US" sz="2000" dirty="0" smtClean="0"/>
          </a:p>
          <a:p>
            <a:pPr lvl="1"/>
            <a:r>
              <a:rPr lang="en-US" sz="2000" dirty="0" smtClean="0"/>
              <a:t>1 </a:t>
            </a:r>
            <a:r>
              <a:rPr lang="en-US" sz="2000" dirty="0"/>
              <a:t>= low relevance, </a:t>
            </a:r>
            <a:endParaRPr lang="en-US" sz="2000" dirty="0" smtClean="0"/>
          </a:p>
          <a:p>
            <a:pPr lvl="1"/>
            <a:r>
              <a:rPr lang="en-US" sz="2000" dirty="0" smtClean="0"/>
              <a:t>2 </a:t>
            </a:r>
            <a:r>
              <a:rPr lang="en-US" sz="2000" dirty="0"/>
              <a:t>= highly relevant parameter, complex monitoring, </a:t>
            </a:r>
            <a:endParaRPr lang="en-US" sz="2000" dirty="0" smtClean="0"/>
          </a:p>
          <a:p>
            <a:pPr lvl="1"/>
            <a:r>
              <a:rPr lang="en-US" sz="2000" dirty="0" smtClean="0"/>
              <a:t>3 </a:t>
            </a:r>
            <a:r>
              <a:rPr lang="en-US" sz="2000" dirty="0"/>
              <a:t>= highly relevant parameter, feasible monitoring </a:t>
            </a:r>
            <a:endParaRPr lang="es-MX" sz="2000" dirty="0"/>
          </a:p>
          <a:p>
            <a:endParaRPr lang="es-MX" sz="2000" dirty="0"/>
          </a:p>
        </p:txBody>
      </p:sp>
      <p:sp>
        <p:nvSpPr>
          <p:cNvPr id="4" name="3 Marcador de fecha"/>
          <p:cNvSpPr>
            <a:spLocks noGrp="1"/>
          </p:cNvSpPr>
          <p:nvPr>
            <p:ph type="dt" sz="half" idx="10"/>
          </p:nvPr>
        </p:nvSpPr>
        <p:spPr/>
        <p:txBody>
          <a:bodyPr/>
          <a:lstStyle/>
          <a:p>
            <a:pPr>
              <a:defRPr/>
            </a:pPr>
            <a:fld id="{E4A3E02E-7FF7-43FD-97B3-4153CAE24DEF}"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56</a:t>
            </a:fld>
            <a:endParaRPr lang="es-MX" dirty="0"/>
          </a:p>
        </p:txBody>
      </p:sp>
    </p:spTree>
    <p:extLst>
      <p:ext uri="{BB962C8B-B14F-4D97-AF65-F5344CB8AC3E}">
        <p14:creationId xmlns:p14="http://schemas.microsoft.com/office/powerpoint/2010/main" val="275317602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solidFill>
                  <a:srgbClr val="C00000"/>
                </a:solidFill>
              </a:rPr>
              <a:t>TASK </a:t>
            </a:r>
            <a:r>
              <a:rPr lang="en-US" b="1" dirty="0" smtClean="0">
                <a:solidFill>
                  <a:srgbClr val="C00000"/>
                </a:solidFill>
              </a:rPr>
              <a:t>4: Answer the following			</a:t>
            </a:r>
            <a:r>
              <a:rPr lang="en-US" b="1" dirty="0" smtClean="0"/>
              <a:t>[</a:t>
            </a:r>
            <a:r>
              <a:rPr lang="en-US" b="1" dirty="0"/>
              <a:t>25 min]</a:t>
            </a:r>
            <a:endParaRPr lang="es-MX" dirty="0"/>
          </a:p>
        </p:txBody>
      </p:sp>
      <p:sp>
        <p:nvSpPr>
          <p:cNvPr id="3" name="2 Marcador de contenido"/>
          <p:cNvSpPr>
            <a:spLocks noGrp="1"/>
          </p:cNvSpPr>
          <p:nvPr>
            <p:ph idx="1"/>
          </p:nvPr>
        </p:nvSpPr>
        <p:spPr/>
        <p:txBody>
          <a:bodyPr/>
          <a:lstStyle/>
          <a:p>
            <a:pPr lvl="0"/>
            <a:r>
              <a:rPr lang="en-US" b="1" dirty="0"/>
              <a:t>What</a:t>
            </a:r>
            <a:r>
              <a:rPr lang="en-US" dirty="0"/>
              <a:t> are you going to measure? Select indicators for each parameter (e.g. Reduction on energy subsidy costs – total amount of government subsidies due to avoided energy generation – Unit [National currency]</a:t>
            </a:r>
            <a:endParaRPr lang="es-MX" dirty="0"/>
          </a:p>
          <a:p>
            <a:pPr lvl="0"/>
            <a:r>
              <a:rPr lang="en-US" b="1" dirty="0"/>
              <a:t>How</a:t>
            </a:r>
            <a:r>
              <a:rPr lang="en-US" dirty="0"/>
              <a:t> are you going to measure and quantify? (e.g. study, survey)</a:t>
            </a:r>
            <a:endParaRPr lang="es-MX" dirty="0"/>
          </a:p>
          <a:p>
            <a:pPr lvl="0"/>
            <a:r>
              <a:rPr lang="en-US" b="1" dirty="0"/>
              <a:t>When </a:t>
            </a:r>
            <a:r>
              <a:rPr lang="en-US" dirty="0"/>
              <a:t>are you going to report? (e.g. annually, biennial)</a:t>
            </a:r>
            <a:endParaRPr lang="es-MX" dirty="0"/>
          </a:p>
          <a:p>
            <a:pPr lvl="0"/>
            <a:r>
              <a:rPr lang="en-US" b="1" dirty="0"/>
              <a:t>Who </a:t>
            </a:r>
            <a:r>
              <a:rPr lang="en-US" dirty="0"/>
              <a:t>is going to verify the results? (e.g. Government, national consultant, international consultant)</a:t>
            </a:r>
            <a:endParaRPr lang="es-MX" dirty="0"/>
          </a:p>
          <a:p>
            <a:pPr lvl="0"/>
            <a:r>
              <a:rPr lang="en-US" b="1" dirty="0"/>
              <a:t>Barriers: </a:t>
            </a:r>
            <a:r>
              <a:rPr lang="en-US" dirty="0"/>
              <a:t>Identify barriers to the implementation of the MRV per each indicator (e.g. lack of information)</a:t>
            </a:r>
            <a:endParaRPr lang="es-MX" dirty="0"/>
          </a:p>
          <a:p>
            <a:endParaRPr lang="es-MX" dirty="0"/>
          </a:p>
        </p:txBody>
      </p:sp>
      <p:sp>
        <p:nvSpPr>
          <p:cNvPr id="4" name="3 Marcador de fecha"/>
          <p:cNvSpPr>
            <a:spLocks noGrp="1"/>
          </p:cNvSpPr>
          <p:nvPr>
            <p:ph type="dt" sz="half" idx="10"/>
          </p:nvPr>
        </p:nvSpPr>
        <p:spPr/>
        <p:txBody>
          <a:bodyPr/>
          <a:lstStyle/>
          <a:p>
            <a:pPr>
              <a:defRPr/>
            </a:pPr>
            <a:fld id="{DC2EB1DE-0974-4B04-AD72-FEA561AFBABB}"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57</a:t>
            </a:fld>
            <a:endParaRPr lang="es-MX" dirty="0"/>
          </a:p>
        </p:txBody>
      </p:sp>
    </p:spTree>
    <p:extLst>
      <p:ext uri="{BB962C8B-B14F-4D97-AF65-F5344CB8AC3E}">
        <p14:creationId xmlns:p14="http://schemas.microsoft.com/office/powerpoint/2010/main" val="7073924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solidFill>
                  <a:srgbClr val="C00000"/>
                </a:solidFill>
              </a:rPr>
              <a:t>TASK 5</a:t>
            </a:r>
            <a:r>
              <a:rPr lang="en-US" b="1" dirty="0" smtClean="0">
                <a:solidFill>
                  <a:srgbClr val="C00000"/>
                </a:solidFill>
              </a:rPr>
              <a:t>: Presentation				</a:t>
            </a:r>
            <a:r>
              <a:rPr lang="en-US" b="1" dirty="0" smtClean="0"/>
              <a:t>[20 </a:t>
            </a:r>
            <a:r>
              <a:rPr lang="en-US" b="1" dirty="0"/>
              <a:t>min]</a:t>
            </a:r>
            <a:endParaRPr lang="es-MX" dirty="0"/>
          </a:p>
        </p:txBody>
      </p:sp>
      <p:sp>
        <p:nvSpPr>
          <p:cNvPr id="3" name="2 Marcador de contenido"/>
          <p:cNvSpPr>
            <a:spLocks noGrp="1"/>
          </p:cNvSpPr>
          <p:nvPr>
            <p:ph idx="1"/>
          </p:nvPr>
        </p:nvSpPr>
        <p:spPr/>
        <p:txBody>
          <a:bodyPr/>
          <a:lstStyle/>
          <a:p>
            <a:pPr lvl="0"/>
            <a:r>
              <a:rPr lang="es-MX" b="1" dirty="0" err="1" smtClean="0"/>
              <a:t>Group</a:t>
            </a:r>
            <a:r>
              <a:rPr lang="es-MX" b="1" dirty="0" smtClean="0"/>
              <a:t> 1 </a:t>
            </a:r>
          </a:p>
          <a:p>
            <a:pPr lvl="0"/>
            <a:r>
              <a:rPr lang="es-MX" b="1" dirty="0" err="1" smtClean="0"/>
              <a:t>Group</a:t>
            </a:r>
            <a:r>
              <a:rPr lang="es-MX" b="1" dirty="0" smtClean="0"/>
              <a:t> 2</a:t>
            </a:r>
          </a:p>
          <a:p>
            <a:pPr lvl="0"/>
            <a:r>
              <a:rPr lang="es-MX" b="1" dirty="0" err="1" smtClean="0"/>
              <a:t>Group</a:t>
            </a:r>
            <a:r>
              <a:rPr lang="es-MX" b="1" dirty="0" smtClean="0"/>
              <a:t> 3</a:t>
            </a:r>
          </a:p>
          <a:p>
            <a:pPr lvl="0"/>
            <a:r>
              <a:rPr lang="es-MX" b="1" dirty="0" err="1"/>
              <a:t>Group</a:t>
            </a:r>
            <a:r>
              <a:rPr lang="es-MX" b="1" dirty="0"/>
              <a:t> </a:t>
            </a:r>
            <a:r>
              <a:rPr lang="es-MX" b="1" dirty="0" smtClean="0"/>
              <a:t>4</a:t>
            </a:r>
            <a:endParaRPr lang="es-MX" b="1" dirty="0"/>
          </a:p>
          <a:p>
            <a:pPr lvl="0"/>
            <a:endParaRPr lang="es-MX" b="1" dirty="0" smtClean="0"/>
          </a:p>
          <a:p>
            <a:pPr lvl="0"/>
            <a:endParaRPr lang="es-MX" dirty="0"/>
          </a:p>
          <a:p>
            <a:endParaRPr lang="es-MX" dirty="0"/>
          </a:p>
        </p:txBody>
      </p:sp>
      <p:sp>
        <p:nvSpPr>
          <p:cNvPr id="4" name="3 Marcador de fecha"/>
          <p:cNvSpPr>
            <a:spLocks noGrp="1"/>
          </p:cNvSpPr>
          <p:nvPr>
            <p:ph type="dt" sz="half" idx="10"/>
          </p:nvPr>
        </p:nvSpPr>
        <p:spPr/>
        <p:txBody>
          <a:bodyPr/>
          <a:lstStyle/>
          <a:p>
            <a:pPr>
              <a:defRPr/>
            </a:pPr>
            <a:fld id="{DC2EB1DE-0974-4B04-AD72-FEA561AFBABB}"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58</a:t>
            </a:fld>
            <a:endParaRPr lang="es-MX" dirty="0"/>
          </a:p>
        </p:txBody>
      </p:sp>
    </p:spTree>
    <p:extLst>
      <p:ext uri="{BB962C8B-B14F-4D97-AF65-F5344CB8AC3E}">
        <p14:creationId xmlns:p14="http://schemas.microsoft.com/office/powerpoint/2010/main" val="904678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err="1" smtClean="0">
                <a:solidFill>
                  <a:srgbClr val="C00000"/>
                </a:solidFill>
              </a:rPr>
              <a:t>Results</a:t>
            </a:r>
            <a:r>
              <a:rPr lang="es-MX" b="1" dirty="0" smtClean="0">
                <a:solidFill>
                  <a:srgbClr val="C00000"/>
                </a:solidFill>
              </a:rPr>
              <a:t> </a:t>
            </a:r>
            <a:r>
              <a:rPr lang="es-MX" b="1" dirty="0" err="1" smtClean="0">
                <a:solidFill>
                  <a:srgbClr val="C00000"/>
                </a:solidFill>
              </a:rPr>
              <a:t>Group</a:t>
            </a:r>
            <a:r>
              <a:rPr lang="es-MX" b="1" dirty="0" smtClean="0">
                <a:solidFill>
                  <a:srgbClr val="C00000"/>
                </a:solidFill>
              </a:rPr>
              <a:t> 1</a:t>
            </a:r>
            <a:endParaRPr lang="es-MX" b="1" dirty="0">
              <a:solidFill>
                <a:srgbClr val="C00000"/>
              </a:solidFill>
            </a:endParaRPr>
          </a:p>
        </p:txBody>
      </p:sp>
      <p:sp>
        <p:nvSpPr>
          <p:cNvPr id="3" name="2 Marcador de contenido"/>
          <p:cNvSpPr>
            <a:spLocks noGrp="1"/>
          </p:cNvSpPr>
          <p:nvPr>
            <p:ph idx="1"/>
          </p:nvPr>
        </p:nvSpPr>
        <p:spPr/>
        <p:txBody>
          <a:bodyPr/>
          <a:lstStyle/>
          <a:p>
            <a:endParaRPr lang="es-MX"/>
          </a:p>
        </p:txBody>
      </p:sp>
      <p:sp>
        <p:nvSpPr>
          <p:cNvPr id="4" name="3 Marcador de fecha"/>
          <p:cNvSpPr>
            <a:spLocks noGrp="1"/>
          </p:cNvSpPr>
          <p:nvPr>
            <p:ph type="dt" sz="half" idx="10"/>
          </p:nvPr>
        </p:nvSpPr>
        <p:spPr/>
        <p:txBody>
          <a:bodyPr/>
          <a:lstStyle/>
          <a:p>
            <a:pPr>
              <a:defRPr/>
            </a:pPr>
            <a:fld id="{C23916D4-B936-4463-B553-88456A84B90A}"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59</a:t>
            </a:fld>
            <a:endParaRPr lang="es-MX" dirty="0"/>
          </a:p>
        </p:txBody>
      </p:sp>
    </p:spTree>
    <p:extLst>
      <p:ext uri="{BB962C8B-B14F-4D97-AF65-F5344CB8AC3E}">
        <p14:creationId xmlns:p14="http://schemas.microsoft.com/office/powerpoint/2010/main" val="25805005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p:txBody>
          <a:bodyPr/>
          <a:lstStyle/>
          <a:p>
            <a:r>
              <a:rPr lang="en-GB" b="1" u="sng" dirty="0"/>
              <a:t>Bicycle </a:t>
            </a:r>
            <a:r>
              <a:rPr lang="en-GB" b="1" u="sng" dirty="0" smtClean="0"/>
              <a:t>Shower</a:t>
            </a:r>
            <a:endParaRPr lang="en-GB" b="1" dirty="0" smtClean="0"/>
          </a:p>
          <a:p>
            <a:endParaRPr lang="en-GB" dirty="0"/>
          </a:p>
          <a:p>
            <a:r>
              <a:rPr lang="en-GB" dirty="0" smtClean="0"/>
              <a:t>Watch video </a:t>
            </a:r>
            <a:r>
              <a:rPr lang="en-GB" dirty="0"/>
              <a:t>clip – </a:t>
            </a:r>
            <a:r>
              <a:rPr lang="en-GB" dirty="0">
                <a:hlinkClick r:id="rId3"/>
              </a:rPr>
              <a:t>http://</a:t>
            </a:r>
            <a:r>
              <a:rPr lang="en-GB" dirty="0" smtClean="0">
                <a:hlinkClick r:id="rId3"/>
              </a:rPr>
              <a:t>www.youtube.com/watch?v=C93cL_zDVIM</a:t>
            </a:r>
            <a:endParaRPr lang="es-MX" dirty="0" smtClean="0"/>
          </a:p>
          <a:p>
            <a:endParaRPr lang="es-MX" dirty="0"/>
          </a:p>
          <a:p>
            <a:pPr marL="342900" indent="-342900">
              <a:buFont typeface="Wingdings" panose="05000000000000000000" pitchFamily="2" charset="2"/>
              <a:buChar char="Ø"/>
            </a:pPr>
            <a:r>
              <a:rPr lang="en-GB" sz="2000" b="1" dirty="0"/>
              <a:t>W</a:t>
            </a:r>
            <a:r>
              <a:rPr lang="en-GB" sz="2000" b="1" dirty="0" smtClean="0"/>
              <a:t>hat do you think about the </a:t>
            </a:r>
            <a:r>
              <a:rPr lang="en-GB" sz="2000" b="1" dirty="0"/>
              <a:t>clip and what </a:t>
            </a:r>
            <a:r>
              <a:rPr lang="en-GB" sz="2000" b="1" dirty="0" smtClean="0"/>
              <a:t>it </a:t>
            </a:r>
            <a:r>
              <a:rPr lang="en-GB" sz="2000" b="1" dirty="0"/>
              <a:t>might mean in the context of </a:t>
            </a:r>
            <a:r>
              <a:rPr lang="en-GB" sz="2000" b="1" dirty="0" smtClean="0"/>
              <a:t>MRV? </a:t>
            </a:r>
            <a:endParaRPr lang="es-MX" sz="2000" b="1" dirty="0"/>
          </a:p>
        </p:txBody>
      </p:sp>
      <p:sp>
        <p:nvSpPr>
          <p:cNvPr id="5" name="4 Título"/>
          <p:cNvSpPr>
            <a:spLocks noGrp="1"/>
          </p:cNvSpPr>
          <p:nvPr>
            <p:ph type="title"/>
          </p:nvPr>
        </p:nvSpPr>
        <p:spPr/>
        <p:txBody>
          <a:bodyPr/>
          <a:lstStyle/>
          <a:p>
            <a:r>
              <a:rPr lang="en-GB" b="1" dirty="0">
                <a:solidFill>
                  <a:srgbClr val="C00000"/>
                </a:solidFill>
              </a:rPr>
              <a:t>Exercise 2 – </a:t>
            </a:r>
            <a:r>
              <a:rPr lang="en-GB" b="1" dirty="0" smtClean="0">
                <a:solidFill>
                  <a:srgbClr val="C00000"/>
                </a:solidFill>
              </a:rPr>
              <a:t>Importance </a:t>
            </a:r>
            <a:r>
              <a:rPr lang="en-GB" b="1" dirty="0">
                <a:solidFill>
                  <a:srgbClr val="C00000"/>
                </a:solidFill>
              </a:rPr>
              <a:t>of seeing the bigger picture</a:t>
            </a:r>
            <a:endParaRPr lang="es-MX" b="1" dirty="0">
              <a:solidFill>
                <a:srgbClr val="C00000"/>
              </a:solidFill>
            </a:endParaRPr>
          </a:p>
        </p:txBody>
      </p:sp>
      <p:pic>
        <p:nvPicPr>
          <p:cNvPr id="6" name="Picture 2" descr="C:\Users\ecastro\AppData\Local\Microsoft\Windows\Temporary Internet Files\Content.IE5\ZAM48TDS\MP900430959[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12738" y="5374237"/>
            <a:ext cx="831262" cy="1131931"/>
          </a:xfrm>
          <a:prstGeom prst="rect">
            <a:avLst/>
          </a:prstGeom>
          <a:noFill/>
          <a:extLst>
            <a:ext uri="{909E8E84-426E-40DD-AFC4-6F175D3DCCD1}">
              <a14:hiddenFill xmlns:a14="http://schemas.microsoft.com/office/drawing/2010/main">
                <a:solidFill>
                  <a:srgbClr val="FFFFFF"/>
                </a:solidFill>
              </a14:hiddenFill>
            </a:ext>
          </a:extLst>
        </p:spPr>
      </p:pic>
      <p:sp>
        <p:nvSpPr>
          <p:cNvPr id="7" name="6 CuadroTexto"/>
          <p:cNvSpPr txBox="1"/>
          <p:nvPr/>
        </p:nvSpPr>
        <p:spPr>
          <a:xfrm>
            <a:off x="7330968" y="5775728"/>
            <a:ext cx="1186724" cy="430887"/>
          </a:xfrm>
          <a:prstGeom prst="rect">
            <a:avLst/>
          </a:prstGeom>
          <a:noFill/>
        </p:spPr>
        <p:txBody>
          <a:bodyPr wrap="square" rtlCol="0">
            <a:spAutoFit/>
          </a:bodyPr>
          <a:lstStyle/>
          <a:p>
            <a:r>
              <a:rPr lang="es-MX" b="0" dirty="0" smtClean="0"/>
              <a:t>15 min</a:t>
            </a:r>
            <a:endParaRPr lang="es-MX" b="0" dirty="0"/>
          </a:p>
        </p:txBody>
      </p:sp>
    </p:spTree>
    <p:extLst>
      <p:ext uri="{BB962C8B-B14F-4D97-AF65-F5344CB8AC3E}">
        <p14:creationId xmlns:p14="http://schemas.microsoft.com/office/powerpoint/2010/main" val="4201674359"/>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err="1" smtClean="0">
                <a:solidFill>
                  <a:srgbClr val="C00000"/>
                </a:solidFill>
              </a:rPr>
              <a:t>Wrapping</a:t>
            </a:r>
            <a:r>
              <a:rPr lang="es-MX" b="1" dirty="0" smtClean="0">
                <a:solidFill>
                  <a:srgbClr val="C00000"/>
                </a:solidFill>
              </a:rPr>
              <a:t> up..</a:t>
            </a:r>
            <a:endParaRPr lang="es-MX" b="1" dirty="0">
              <a:solidFill>
                <a:srgbClr val="C00000"/>
              </a:solidFill>
            </a:endParaRPr>
          </a:p>
        </p:txBody>
      </p:sp>
      <p:sp>
        <p:nvSpPr>
          <p:cNvPr id="3" name="2 Marcador de contenido"/>
          <p:cNvSpPr>
            <a:spLocks noGrp="1"/>
          </p:cNvSpPr>
          <p:nvPr>
            <p:ph idx="1"/>
          </p:nvPr>
        </p:nvSpPr>
        <p:spPr/>
        <p:txBody>
          <a:bodyPr/>
          <a:lstStyle/>
          <a:p>
            <a:endParaRPr lang="es-MX" dirty="0"/>
          </a:p>
        </p:txBody>
      </p:sp>
      <p:sp>
        <p:nvSpPr>
          <p:cNvPr id="4" name="3 Marcador de fecha"/>
          <p:cNvSpPr>
            <a:spLocks noGrp="1"/>
          </p:cNvSpPr>
          <p:nvPr>
            <p:ph type="dt" sz="half" idx="10"/>
          </p:nvPr>
        </p:nvSpPr>
        <p:spPr/>
        <p:txBody>
          <a:bodyPr/>
          <a:lstStyle/>
          <a:p>
            <a:pPr>
              <a:defRPr/>
            </a:pPr>
            <a:fld id="{4C796B85-8E83-4CD7-A3F6-F1014CC76573}" type="datetime1">
              <a:rPr lang="es-MX" smtClean="0"/>
              <a:t>10/04/2014</a:t>
            </a:fld>
            <a:endParaRPr lang="es-MX" dirty="0"/>
          </a:p>
        </p:txBody>
      </p:sp>
      <p:sp>
        <p:nvSpPr>
          <p:cNvPr id="5" name="4 Marcador de número de diapositiva"/>
          <p:cNvSpPr>
            <a:spLocks noGrp="1"/>
          </p:cNvSpPr>
          <p:nvPr>
            <p:ph type="sldNum" sz="quarter" idx="12"/>
          </p:nvPr>
        </p:nvSpPr>
        <p:spPr/>
        <p:txBody>
          <a:bodyPr/>
          <a:lstStyle/>
          <a:p>
            <a:pPr>
              <a:defRPr/>
            </a:pPr>
            <a:fld id="{2B390301-834C-42A7-8CCD-20884BA06DFB}" type="slidenum">
              <a:rPr lang="es-MX" smtClean="0"/>
              <a:pPr>
                <a:defRPr/>
              </a:pPr>
              <a:t>60</a:t>
            </a:fld>
            <a:endParaRPr lang="es-MX" dirty="0"/>
          </a:p>
        </p:txBody>
      </p:sp>
    </p:spTree>
    <p:extLst>
      <p:ext uri="{BB962C8B-B14F-4D97-AF65-F5344CB8AC3E}">
        <p14:creationId xmlns:p14="http://schemas.microsoft.com/office/powerpoint/2010/main" val="2352106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84000" y="2584480"/>
            <a:ext cx="7776000" cy="3816000"/>
          </a:xfrm>
        </p:spPr>
        <p:txBody>
          <a:bodyPr/>
          <a:lstStyle/>
          <a:p>
            <a:pPr marL="285750" lvl="0" indent="-285750">
              <a:buFont typeface="Arial" panose="020B0604020202020204" pitchFamily="34" charset="0"/>
              <a:buChar char="•"/>
            </a:pPr>
            <a:r>
              <a:rPr lang="en-GB" dirty="0"/>
              <a:t>Understand the drivers behind MRV and the importance of data;</a:t>
            </a:r>
            <a:endParaRPr lang="es-MX" dirty="0"/>
          </a:p>
          <a:p>
            <a:pPr marL="285750" lvl="0" indent="-285750">
              <a:buFont typeface="Arial" panose="020B0604020202020204" pitchFamily="34" charset="0"/>
              <a:buChar char="•"/>
            </a:pPr>
            <a:r>
              <a:rPr lang="en-GB" dirty="0"/>
              <a:t>Understand key concepts and processes of MRV;</a:t>
            </a:r>
            <a:endParaRPr lang="es-MX" dirty="0"/>
          </a:p>
          <a:p>
            <a:pPr marL="285750" lvl="0" indent="-285750">
              <a:buFont typeface="Arial" panose="020B0604020202020204" pitchFamily="34" charset="0"/>
              <a:buChar char="•"/>
            </a:pPr>
            <a:r>
              <a:rPr lang="en-GB" dirty="0"/>
              <a:t>Be able to follow a step-by-step process for developing and enhancing or implementing </a:t>
            </a:r>
            <a:r>
              <a:rPr lang="en-GB" dirty="0" smtClean="0"/>
              <a:t>MRV-system for NAMAs by using MRV tool;</a:t>
            </a:r>
            <a:endParaRPr lang="es-MX" dirty="0"/>
          </a:p>
          <a:p>
            <a:pPr marL="285750" lvl="0" indent="-285750">
              <a:buFont typeface="Arial" panose="020B0604020202020204" pitchFamily="34" charset="0"/>
              <a:buChar char="•"/>
            </a:pPr>
            <a:r>
              <a:rPr lang="en-GB" dirty="0"/>
              <a:t>Leave with a clear set of ‘Actions’ to contribute effectively to MRV-related activities;</a:t>
            </a:r>
            <a:endParaRPr lang="es-MX" dirty="0"/>
          </a:p>
          <a:p>
            <a:pPr marL="285750" lvl="0" indent="-285750">
              <a:buFont typeface="Arial" panose="020B0604020202020204" pitchFamily="34" charset="0"/>
              <a:buChar char="•"/>
            </a:pPr>
            <a:r>
              <a:rPr lang="en-GB" dirty="0"/>
              <a:t>Know how to constructively address ‘barriers’ to effectively following the MRV process for </a:t>
            </a:r>
            <a:r>
              <a:rPr lang="en-GB" dirty="0" smtClean="0"/>
              <a:t>NAMAs.</a:t>
            </a:r>
            <a:endParaRPr lang="es-MX" dirty="0"/>
          </a:p>
        </p:txBody>
      </p:sp>
      <p:sp>
        <p:nvSpPr>
          <p:cNvPr id="5" name="4 Título"/>
          <p:cNvSpPr>
            <a:spLocks noGrp="1"/>
          </p:cNvSpPr>
          <p:nvPr>
            <p:ph type="title"/>
          </p:nvPr>
        </p:nvSpPr>
        <p:spPr/>
        <p:txBody>
          <a:bodyPr/>
          <a:lstStyle/>
          <a:p>
            <a:pPr algn="ctr"/>
            <a:r>
              <a:rPr lang="es-MX" b="1" dirty="0" err="1" smtClean="0">
                <a:solidFill>
                  <a:schemeClr val="accent1"/>
                </a:solidFill>
              </a:rPr>
              <a:t>What</a:t>
            </a:r>
            <a:r>
              <a:rPr lang="es-MX" b="1" dirty="0" smtClean="0">
                <a:solidFill>
                  <a:schemeClr val="accent1"/>
                </a:solidFill>
              </a:rPr>
              <a:t> do </a:t>
            </a:r>
            <a:r>
              <a:rPr lang="es-MX" b="1" dirty="0" err="1" smtClean="0">
                <a:solidFill>
                  <a:schemeClr val="accent1"/>
                </a:solidFill>
              </a:rPr>
              <a:t>you</a:t>
            </a:r>
            <a:r>
              <a:rPr lang="es-MX" b="1" dirty="0" smtClean="0">
                <a:solidFill>
                  <a:schemeClr val="accent1"/>
                </a:solidFill>
              </a:rPr>
              <a:t> </a:t>
            </a:r>
            <a:r>
              <a:rPr lang="es-MX" b="1" dirty="0" err="1" smtClean="0">
                <a:solidFill>
                  <a:schemeClr val="accent1"/>
                </a:solidFill>
              </a:rPr>
              <a:t>expect</a:t>
            </a:r>
            <a:r>
              <a:rPr lang="es-MX" b="1" dirty="0" smtClean="0">
                <a:solidFill>
                  <a:schemeClr val="accent1"/>
                </a:solidFill>
              </a:rPr>
              <a:t> </a:t>
            </a:r>
            <a:r>
              <a:rPr lang="es-MX" b="1" dirty="0" err="1" smtClean="0">
                <a:solidFill>
                  <a:schemeClr val="accent1"/>
                </a:solidFill>
              </a:rPr>
              <a:t>from</a:t>
            </a:r>
            <a:r>
              <a:rPr lang="es-MX" b="1" dirty="0" smtClean="0">
                <a:solidFill>
                  <a:schemeClr val="accent1"/>
                </a:solidFill>
              </a:rPr>
              <a:t> </a:t>
            </a:r>
            <a:r>
              <a:rPr lang="es-MX" b="1" dirty="0" err="1" smtClean="0">
                <a:solidFill>
                  <a:schemeClr val="accent1"/>
                </a:solidFill>
              </a:rPr>
              <a:t>this</a:t>
            </a:r>
            <a:r>
              <a:rPr lang="es-MX" b="1" dirty="0" smtClean="0">
                <a:solidFill>
                  <a:schemeClr val="accent1"/>
                </a:solidFill>
              </a:rPr>
              <a:t> </a:t>
            </a:r>
            <a:r>
              <a:rPr lang="es-MX" b="1" dirty="0" err="1" smtClean="0">
                <a:solidFill>
                  <a:schemeClr val="accent1"/>
                </a:solidFill>
              </a:rPr>
              <a:t>presentation</a:t>
            </a:r>
            <a:r>
              <a:rPr lang="es-MX" b="1" dirty="0" smtClean="0">
                <a:solidFill>
                  <a:schemeClr val="accent1"/>
                </a:solidFill>
              </a:rPr>
              <a:t> and </a:t>
            </a:r>
            <a:r>
              <a:rPr lang="es-MX" b="1" dirty="0" err="1" smtClean="0">
                <a:solidFill>
                  <a:schemeClr val="accent1"/>
                </a:solidFill>
              </a:rPr>
              <a:t>working</a:t>
            </a:r>
            <a:r>
              <a:rPr lang="es-MX" b="1" dirty="0" smtClean="0">
                <a:solidFill>
                  <a:schemeClr val="accent1"/>
                </a:solidFill>
              </a:rPr>
              <a:t> </a:t>
            </a:r>
            <a:r>
              <a:rPr lang="es-MX" b="1" dirty="0" err="1" smtClean="0">
                <a:solidFill>
                  <a:schemeClr val="accent1"/>
                </a:solidFill>
              </a:rPr>
              <a:t>group</a:t>
            </a:r>
            <a:r>
              <a:rPr lang="es-MX" dirty="0" smtClean="0">
                <a:solidFill>
                  <a:schemeClr val="accent1"/>
                </a:solidFill>
              </a:rPr>
              <a:t>?</a:t>
            </a:r>
            <a:endParaRPr lang="es-MX" dirty="0">
              <a:solidFill>
                <a:schemeClr val="accent1"/>
              </a:solidFill>
            </a:endParaRPr>
          </a:p>
        </p:txBody>
      </p:sp>
      <p:pic>
        <p:nvPicPr>
          <p:cNvPr id="1026" name="Picture 2" descr="C:\Users\ecastro\AppData\Local\Microsoft\Windows\Temporary Internet Files\Content.IE5\ZAM48TDS\MC900433800[1].png"/>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54302" y="5407715"/>
            <a:ext cx="874843" cy="874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6612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1143000" y="1836738"/>
            <a:ext cx="8001000" cy="1122362"/>
          </a:xfrm>
          <a:prstGeom prst="rect">
            <a:avLst/>
          </a:prstGeom>
          <a:solidFill>
            <a:schemeClr val="bg2">
              <a:lumMod val="75000"/>
            </a:schemeClr>
          </a:solidFill>
          <a:ln w="9525">
            <a:noFill/>
            <a:miter lim="800000"/>
            <a:headEnd/>
            <a:tailEnd/>
          </a:ln>
        </p:spPr>
        <p:txBody>
          <a:bodyPr wrap="none" anchor="ctr"/>
          <a:lstStyle/>
          <a:p>
            <a:pPr>
              <a:defRPr/>
            </a:pPr>
            <a:endParaRPr lang="es-ES"/>
          </a:p>
        </p:txBody>
      </p:sp>
      <p:sp>
        <p:nvSpPr>
          <p:cNvPr id="5123" name="Rectangle 4"/>
          <p:cNvSpPr>
            <a:spLocks noGrp="1" noChangeArrowheads="1"/>
          </p:cNvSpPr>
          <p:nvPr>
            <p:ph idx="1"/>
          </p:nvPr>
        </p:nvSpPr>
        <p:spPr>
          <a:xfrm>
            <a:off x="1714500" y="1846263"/>
            <a:ext cx="6915150" cy="1039812"/>
          </a:xfrm>
        </p:spPr>
        <p:txBody>
          <a:bodyPr/>
          <a:lstStyle/>
          <a:p>
            <a:pPr marL="0" indent="0" eaLnBrk="1" hangingPunct="1">
              <a:buFont typeface="Wingdings" pitchFamily="2" charset="2"/>
              <a:buNone/>
              <a:tabLst/>
              <a:defRPr/>
            </a:pPr>
            <a:r>
              <a:rPr lang="es-MX" sz="2400" dirty="0" err="1" smtClean="0">
                <a:solidFill>
                  <a:schemeClr val="bg1"/>
                </a:solidFill>
                <a:cs typeface="Arial" pitchFamily="34" charset="0"/>
              </a:rPr>
              <a:t>Introduction</a:t>
            </a:r>
            <a:endParaRPr lang="es-MX" sz="2400" dirty="0" smtClean="0">
              <a:solidFill>
                <a:schemeClr val="bg1"/>
              </a:solidFill>
              <a:cs typeface="Arial" pitchFamily="34" charset="0"/>
            </a:endParaRPr>
          </a:p>
          <a:p>
            <a:pPr marL="0" indent="0" eaLnBrk="1" hangingPunct="1">
              <a:buFont typeface="Wingdings" pitchFamily="2" charset="2"/>
              <a:buNone/>
              <a:tabLst/>
              <a:defRPr/>
            </a:pPr>
            <a:r>
              <a:rPr lang="es-MX" sz="2400" dirty="0" smtClean="0">
                <a:solidFill>
                  <a:schemeClr val="bg1"/>
                </a:solidFill>
                <a:cs typeface="Arial" pitchFamily="34" charset="0"/>
              </a:rPr>
              <a:t>      MRV </a:t>
            </a:r>
            <a:r>
              <a:rPr lang="es-MX" sz="2400" dirty="0" err="1" smtClean="0">
                <a:solidFill>
                  <a:schemeClr val="bg1"/>
                </a:solidFill>
                <a:cs typeface="Arial" pitchFamily="34" charset="0"/>
              </a:rPr>
              <a:t>Background</a:t>
            </a:r>
            <a:endParaRPr lang="es-ES" sz="2400" dirty="0" smtClean="0">
              <a:solidFill>
                <a:schemeClr val="bg1"/>
              </a:solidFill>
              <a:cs typeface="Arial" pitchFamily="34" charset="0"/>
            </a:endParaRPr>
          </a:p>
        </p:txBody>
      </p:sp>
      <p:sp>
        <p:nvSpPr>
          <p:cNvPr id="14340" name="Text Box 5"/>
          <p:cNvSpPr txBox="1">
            <a:spLocks noChangeArrowheads="1"/>
          </p:cNvSpPr>
          <p:nvPr/>
        </p:nvSpPr>
        <p:spPr bwMode="auto">
          <a:xfrm>
            <a:off x="0" y="455613"/>
            <a:ext cx="2454275"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200" b="1">
                <a:solidFill>
                  <a:srgbClr val="999999"/>
                </a:solidFill>
                <a:latin typeface="Arial" charset="0"/>
                <a:cs typeface="Arial" charset="0"/>
              </a:defRPr>
            </a:lvl1pPr>
            <a:lvl2pPr marL="742950" indent="-285750" eaLnBrk="0" hangingPunct="0">
              <a:defRPr sz="2200" b="1">
                <a:solidFill>
                  <a:srgbClr val="999999"/>
                </a:solidFill>
                <a:latin typeface="Arial" charset="0"/>
                <a:cs typeface="Arial" charset="0"/>
              </a:defRPr>
            </a:lvl2pPr>
            <a:lvl3pPr marL="1143000" indent="-228600" eaLnBrk="0" hangingPunct="0">
              <a:defRPr sz="2200" b="1">
                <a:solidFill>
                  <a:srgbClr val="999999"/>
                </a:solidFill>
                <a:latin typeface="Arial" charset="0"/>
                <a:cs typeface="Arial" charset="0"/>
              </a:defRPr>
            </a:lvl3pPr>
            <a:lvl4pPr marL="1600200" indent="-228600" eaLnBrk="0" hangingPunct="0">
              <a:defRPr sz="2200" b="1">
                <a:solidFill>
                  <a:srgbClr val="999999"/>
                </a:solidFill>
                <a:latin typeface="Arial" charset="0"/>
                <a:cs typeface="Arial" charset="0"/>
              </a:defRPr>
            </a:lvl4pPr>
            <a:lvl5pPr marL="2057400" indent="-228600" eaLnBrk="0" hangingPunct="0">
              <a:defRPr sz="2200" b="1">
                <a:solidFill>
                  <a:srgbClr val="999999"/>
                </a:solidFill>
                <a:latin typeface="Arial" charset="0"/>
                <a:cs typeface="Arial" charset="0"/>
              </a:defRPr>
            </a:lvl5pPr>
            <a:lvl6pPr marL="2514600" indent="-228600" eaLnBrk="0" fontAlgn="base" hangingPunct="0">
              <a:spcBef>
                <a:spcPct val="0"/>
              </a:spcBef>
              <a:spcAft>
                <a:spcPct val="0"/>
              </a:spcAft>
              <a:defRPr sz="2200" b="1">
                <a:solidFill>
                  <a:srgbClr val="999999"/>
                </a:solidFill>
                <a:latin typeface="Arial" charset="0"/>
                <a:cs typeface="Arial" charset="0"/>
              </a:defRPr>
            </a:lvl6pPr>
            <a:lvl7pPr marL="2971800" indent="-228600" eaLnBrk="0" fontAlgn="base" hangingPunct="0">
              <a:spcBef>
                <a:spcPct val="0"/>
              </a:spcBef>
              <a:spcAft>
                <a:spcPct val="0"/>
              </a:spcAft>
              <a:defRPr sz="2200" b="1">
                <a:solidFill>
                  <a:srgbClr val="999999"/>
                </a:solidFill>
                <a:latin typeface="Arial" charset="0"/>
                <a:cs typeface="Arial" charset="0"/>
              </a:defRPr>
            </a:lvl7pPr>
            <a:lvl8pPr marL="3429000" indent="-228600" eaLnBrk="0" fontAlgn="base" hangingPunct="0">
              <a:spcBef>
                <a:spcPct val="0"/>
              </a:spcBef>
              <a:spcAft>
                <a:spcPct val="0"/>
              </a:spcAft>
              <a:defRPr sz="2200" b="1">
                <a:solidFill>
                  <a:srgbClr val="999999"/>
                </a:solidFill>
                <a:latin typeface="Arial" charset="0"/>
                <a:cs typeface="Arial" charset="0"/>
              </a:defRPr>
            </a:lvl8pPr>
            <a:lvl9pPr marL="3886200" indent="-228600" eaLnBrk="0" fontAlgn="base" hangingPunct="0">
              <a:spcBef>
                <a:spcPct val="0"/>
              </a:spcBef>
              <a:spcAft>
                <a:spcPct val="0"/>
              </a:spcAft>
              <a:defRPr sz="2200" b="1">
                <a:solidFill>
                  <a:srgbClr val="999999"/>
                </a:solidFill>
                <a:latin typeface="Arial" charset="0"/>
                <a:cs typeface="Arial" charset="0"/>
              </a:defRPr>
            </a:lvl9pPr>
          </a:lstStyle>
          <a:p>
            <a:r>
              <a:rPr lang="en-GB" sz="30000" dirty="0">
                <a:solidFill>
                  <a:srgbClr val="C80F0F"/>
                </a:solidFill>
              </a:rPr>
              <a:t>1</a:t>
            </a:r>
          </a:p>
        </p:txBody>
      </p:sp>
      <p:sp>
        <p:nvSpPr>
          <p:cNvPr id="5125" name="Rectangle 6"/>
          <p:cNvSpPr>
            <a:spLocks noChangeArrowheads="1"/>
          </p:cNvSpPr>
          <p:nvPr/>
        </p:nvSpPr>
        <p:spPr bwMode="auto">
          <a:xfrm>
            <a:off x="1155700" y="4489450"/>
            <a:ext cx="7202488" cy="2290763"/>
          </a:xfrm>
          <a:prstGeom prst="rect">
            <a:avLst/>
          </a:prstGeom>
          <a:noFill/>
          <a:ln w="9525">
            <a:noFill/>
            <a:miter lim="800000"/>
            <a:headEnd/>
            <a:tailEnd/>
          </a:ln>
        </p:spPr>
        <p:txBody>
          <a:bodyPr/>
          <a:lstStyle/>
          <a:p>
            <a:pPr marL="542925" indent="-542925">
              <a:spcBef>
                <a:spcPts val="700"/>
              </a:spcBef>
              <a:spcAft>
                <a:spcPts val="600"/>
              </a:spcAft>
              <a:buClr>
                <a:srgbClr val="999999"/>
              </a:buClr>
              <a:buFont typeface="Wingdings" pitchFamily="2" charset="2"/>
              <a:buAutoNum type="arabicPeriod" startAt="2"/>
              <a:tabLst>
                <a:tab pos="542925" algn="l"/>
              </a:tabLst>
              <a:defRPr/>
            </a:pPr>
            <a:r>
              <a:rPr lang="es-MX" sz="1800" b="0" dirty="0" smtClean="0">
                <a:solidFill>
                  <a:srgbClr val="D2CDC8">
                    <a:lumMod val="50000"/>
                  </a:srgbClr>
                </a:solidFill>
              </a:rPr>
              <a:t>MRV </a:t>
            </a:r>
            <a:r>
              <a:rPr lang="es-MX" sz="1800" b="0" dirty="0" err="1" smtClean="0">
                <a:solidFill>
                  <a:srgbClr val="D2CDC8">
                    <a:lumMod val="50000"/>
                  </a:srgbClr>
                </a:solidFill>
              </a:rPr>
              <a:t>Tool</a:t>
            </a:r>
            <a:r>
              <a:rPr lang="es-MX" sz="1800" b="0" dirty="0" smtClean="0">
                <a:solidFill>
                  <a:srgbClr val="D2CDC8">
                    <a:lumMod val="50000"/>
                  </a:srgbClr>
                </a:solidFill>
              </a:rPr>
              <a:t> </a:t>
            </a:r>
            <a:r>
              <a:rPr lang="es-MX" sz="1800" b="0" dirty="0" err="1" smtClean="0">
                <a:solidFill>
                  <a:srgbClr val="D2CDC8">
                    <a:lumMod val="50000"/>
                  </a:srgbClr>
                </a:solidFill>
              </a:rPr>
              <a:t>Overview</a:t>
            </a:r>
            <a:endParaRPr lang="es-MX" sz="1800" b="0" dirty="0">
              <a:solidFill>
                <a:srgbClr val="D2CDC8">
                  <a:lumMod val="50000"/>
                </a:srgbClr>
              </a:solidFill>
            </a:endParaRPr>
          </a:p>
          <a:p>
            <a:pPr marL="542925" indent="-542925">
              <a:spcBef>
                <a:spcPts val="700"/>
              </a:spcBef>
              <a:spcAft>
                <a:spcPts val="600"/>
              </a:spcAft>
              <a:buClr>
                <a:srgbClr val="999999"/>
              </a:buClr>
              <a:buFont typeface="Wingdings" pitchFamily="2" charset="2"/>
              <a:buAutoNum type="arabicPeriod" startAt="2"/>
              <a:tabLst>
                <a:tab pos="542925" algn="l"/>
              </a:tabLst>
              <a:defRPr/>
            </a:pPr>
            <a:r>
              <a:rPr lang="es-MX" sz="1800" b="0" dirty="0" smtClean="0">
                <a:solidFill>
                  <a:srgbClr val="D2CDC8">
                    <a:lumMod val="50000"/>
                  </a:srgbClr>
                </a:solidFill>
              </a:rPr>
              <a:t>MRV </a:t>
            </a:r>
            <a:r>
              <a:rPr lang="es-MX" sz="1800" b="0" dirty="0" err="1" smtClean="0">
                <a:solidFill>
                  <a:srgbClr val="D2CDC8">
                    <a:lumMod val="50000"/>
                  </a:srgbClr>
                </a:solidFill>
              </a:rPr>
              <a:t>Tool</a:t>
            </a:r>
            <a:r>
              <a:rPr lang="es-MX" sz="1800" b="0" dirty="0" smtClean="0">
                <a:solidFill>
                  <a:srgbClr val="D2CDC8">
                    <a:lumMod val="50000"/>
                  </a:srgbClr>
                </a:solidFill>
              </a:rPr>
              <a:t> </a:t>
            </a:r>
            <a:r>
              <a:rPr lang="es-MX" sz="1800" b="0" dirty="0" err="1" smtClean="0">
                <a:solidFill>
                  <a:srgbClr val="D2CDC8">
                    <a:lumMod val="50000"/>
                  </a:srgbClr>
                </a:solidFill>
              </a:rPr>
              <a:t>for</a:t>
            </a:r>
            <a:r>
              <a:rPr lang="es-MX" sz="1800" b="0" dirty="0" smtClean="0">
                <a:solidFill>
                  <a:srgbClr val="D2CDC8">
                    <a:lumMod val="50000"/>
                  </a:srgbClr>
                </a:solidFill>
              </a:rPr>
              <a:t> </a:t>
            </a:r>
            <a:r>
              <a:rPr lang="es-MX" sz="1800" b="0" dirty="0" err="1" smtClean="0">
                <a:solidFill>
                  <a:srgbClr val="D2CDC8">
                    <a:lumMod val="50000"/>
                  </a:srgbClr>
                </a:solidFill>
              </a:rPr>
              <a:t>NAMAs</a:t>
            </a:r>
            <a:endParaRPr lang="es-MX" sz="1800" b="0" dirty="0">
              <a:solidFill>
                <a:srgbClr val="D2CDC8">
                  <a:lumMod val="50000"/>
                </a:srgbClr>
              </a:solidFill>
            </a:endParaRPr>
          </a:p>
        </p:txBody>
      </p:sp>
    </p:spTree>
    <p:extLst>
      <p:ext uri="{BB962C8B-B14F-4D97-AF65-F5344CB8AC3E}">
        <p14:creationId xmlns:p14="http://schemas.microsoft.com/office/powerpoint/2010/main" val="420290150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p>
            <a:r>
              <a:rPr lang="de-DE" dirty="0" smtClean="0"/>
              <a:t>XXX</a:t>
            </a:r>
            <a:endParaRPr lang="de-DE" dirty="0"/>
          </a:p>
        </p:txBody>
      </p:sp>
      <p:sp>
        <p:nvSpPr>
          <p:cNvPr id="3" name="2 Marcador de fecha"/>
          <p:cNvSpPr>
            <a:spLocks noGrp="1"/>
          </p:cNvSpPr>
          <p:nvPr>
            <p:ph type="dt" sz="half" idx="11"/>
          </p:nvPr>
        </p:nvSpPr>
        <p:spPr/>
        <p:txBody>
          <a:bodyPr/>
          <a:lstStyle/>
          <a:p>
            <a:fld id="{9317A057-C766-48FB-B1EC-CC1898F04EF1}" type="datetime1">
              <a:rPr lang="de-DE" noProof="0" smtClean="0"/>
              <a:pPr/>
              <a:t>10.04.2014</a:t>
            </a:fld>
            <a:endParaRPr lang="de-DE" noProof="0"/>
          </a:p>
        </p:txBody>
      </p:sp>
      <p:sp>
        <p:nvSpPr>
          <p:cNvPr id="4" name="3 Marcador de contenido"/>
          <p:cNvSpPr>
            <a:spLocks noGrp="1"/>
          </p:cNvSpPr>
          <p:nvPr>
            <p:ph idx="1"/>
          </p:nvPr>
        </p:nvSpPr>
        <p:spPr>
          <a:xfrm>
            <a:off x="668234" y="2274574"/>
            <a:ext cx="7776000" cy="3816000"/>
          </a:xfrm>
        </p:spPr>
        <p:txBody>
          <a:bodyPr/>
          <a:lstStyle/>
          <a:p>
            <a:r>
              <a:rPr lang="de-DE" dirty="0"/>
              <a:t>MRV shall comprise methodologies to </a:t>
            </a:r>
            <a:r>
              <a:rPr lang="de-DE" dirty="0" smtClean="0"/>
              <a:t>measure: </a:t>
            </a:r>
            <a:endParaRPr lang="de-DE" dirty="0"/>
          </a:p>
          <a:p>
            <a:pPr lvl="2">
              <a:buClr>
                <a:srgbClr val="C00000"/>
              </a:buClr>
            </a:pPr>
            <a:r>
              <a:rPr lang="de-DE" b="1" dirty="0"/>
              <a:t>emission</a:t>
            </a:r>
            <a:r>
              <a:rPr lang="de-DE" dirty="0"/>
              <a:t> inventories and trends</a:t>
            </a:r>
          </a:p>
          <a:p>
            <a:pPr lvl="2">
              <a:buClr>
                <a:srgbClr val="C00000"/>
              </a:buClr>
            </a:pPr>
            <a:r>
              <a:rPr lang="de-DE" dirty="0"/>
              <a:t>supported and unilateral, public and private </a:t>
            </a:r>
            <a:r>
              <a:rPr lang="de-DE" b="1" dirty="0"/>
              <a:t>mitigation actions</a:t>
            </a:r>
            <a:r>
              <a:rPr lang="de-DE" dirty="0"/>
              <a:t>, </a:t>
            </a:r>
          </a:p>
          <a:p>
            <a:pPr lvl="2">
              <a:buClr>
                <a:srgbClr val="C00000"/>
              </a:buClr>
            </a:pPr>
            <a:r>
              <a:rPr lang="de-DE" b="1" dirty="0"/>
              <a:t>support </a:t>
            </a:r>
            <a:r>
              <a:rPr lang="de-DE" dirty="0"/>
              <a:t>provided and needed</a:t>
            </a:r>
          </a:p>
          <a:p>
            <a:pPr marL="914400" lvl="2" indent="0">
              <a:buNone/>
            </a:pPr>
            <a:r>
              <a:rPr lang="de-DE" dirty="0"/>
              <a:t>in order to monitor if actions globally are on track to a 2°C target</a:t>
            </a:r>
          </a:p>
          <a:p>
            <a:pPr marL="342900" indent="-342900">
              <a:buFont typeface="Wingdings" panose="05000000000000000000" pitchFamily="2" charset="2"/>
              <a:buChar char="Ø"/>
            </a:pPr>
            <a:r>
              <a:rPr lang="de-DE" dirty="0" smtClean="0">
                <a:solidFill>
                  <a:srgbClr val="C00000"/>
                </a:solidFill>
              </a:rPr>
              <a:t>HOW?</a:t>
            </a:r>
          </a:p>
          <a:p>
            <a:pPr lvl="2">
              <a:buClr>
                <a:srgbClr val="C00000"/>
              </a:buClr>
            </a:pPr>
            <a:r>
              <a:rPr lang="de-DE" dirty="0" smtClean="0"/>
              <a:t>Building national capacity on MRV</a:t>
            </a:r>
          </a:p>
          <a:p>
            <a:pPr lvl="2">
              <a:buClr>
                <a:srgbClr val="C00000"/>
              </a:buClr>
            </a:pPr>
            <a:r>
              <a:rPr lang="de-DE" dirty="0" smtClean="0"/>
              <a:t>Institutionalising procedures </a:t>
            </a:r>
          </a:p>
          <a:p>
            <a:pPr lvl="2">
              <a:buClr>
                <a:srgbClr val="C00000"/>
              </a:buClr>
            </a:pPr>
            <a:endParaRPr lang="de-DE" dirty="0" smtClean="0"/>
          </a:p>
          <a:p>
            <a:pPr lvl="2">
              <a:buClr>
                <a:srgbClr val="C00000"/>
              </a:buClr>
            </a:pPr>
            <a:endParaRPr lang="de-DE" dirty="0"/>
          </a:p>
          <a:p>
            <a:pPr marL="342900" indent="-342900">
              <a:buFont typeface="Wingdings" panose="05000000000000000000" pitchFamily="2" charset="2"/>
              <a:buChar char="Ø"/>
            </a:pPr>
            <a:endParaRPr lang="de-DE" dirty="0">
              <a:solidFill>
                <a:srgbClr val="C00000"/>
              </a:solidFill>
            </a:endParaRPr>
          </a:p>
        </p:txBody>
      </p:sp>
      <p:sp>
        <p:nvSpPr>
          <p:cNvPr id="5" name="4 Título"/>
          <p:cNvSpPr>
            <a:spLocks noGrp="1"/>
          </p:cNvSpPr>
          <p:nvPr>
            <p:ph type="title"/>
          </p:nvPr>
        </p:nvSpPr>
        <p:spPr/>
        <p:txBody>
          <a:bodyPr/>
          <a:lstStyle/>
          <a:p>
            <a:r>
              <a:rPr lang="en-GB" b="1" dirty="0">
                <a:solidFill>
                  <a:schemeClr val="accent1"/>
                </a:solidFill>
              </a:rPr>
              <a:t>MRV </a:t>
            </a:r>
            <a:r>
              <a:rPr lang="en-GB" b="1" dirty="0" smtClean="0">
                <a:solidFill>
                  <a:schemeClr val="accent1"/>
                </a:solidFill>
              </a:rPr>
              <a:t>- the </a:t>
            </a:r>
            <a:r>
              <a:rPr lang="en-GB" b="1" dirty="0">
                <a:solidFill>
                  <a:schemeClr val="accent1"/>
                </a:solidFill>
              </a:rPr>
              <a:t>Centrepiece of Mitigation Architecture</a:t>
            </a:r>
            <a:endParaRPr lang="es-MX" b="1" dirty="0">
              <a:solidFill>
                <a:schemeClr val="accent1"/>
              </a:solidFill>
            </a:endParaRPr>
          </a:p>
        </p:txBody>
      </p:sp>
      <p:pic>
        <p:nvPicPr>
          <p:cNvPr id="7" name="Content Placeholder 3"/>
          <p:cNvPicPr/>
          <p:nvPr/>
        </p:nvPicPr>
        <p:blipFill rotWithShape="1">
          <a:blip r:embed="rId2" cstate="print">
            <a:clrChange>
              <a:clrFrom>
                <a:srgbClr val="FFFFFF"/>
              </a:clrFrom>
              <a:clrTo>
                <a:srgbClr val="FFFFFF">
                  <a:alpha val="0"/>
                </a:srgbClr>
              </a:clrTo>
            </a:clrChange>
            <a:extLst>
              <a:ext uri="{BEBA8EAE-BF5A-486C-A8C5-ECC9F3942E4B}">
                <a14:imgProps xmlns:a14="http://schemas.microsoft.com/office/drawing/2010/main">
                  <a14:imgLayer r:embed="rId3">
                    <a14:imgEffect>
                      <a14:saturation sat="300000"/>
                    </a14:imgEffect>
                  </a14:imgLayer>
                </a14:imgProps>
              </a:ext>
            </a:extLst>
          </a:blip>
          <a:srcRect l="6323" t="9066" r="10649" b="6567"/>
          <a:stretch/>
        </p:blipFill>
        <p:spPr bwMode="auto">
          <a:xfrm>
            <a:off x="5560864" y="4394805"/>
            <a:ext cx="3401247" cy="216365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82583714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2.xml><?xml version="1.0" encoding="utf-8"?>
<a:theme xmlns:a="http://schemas.openxmlformats.org/drawingml/2006/main" name="1_GIZ_Banner_Kopfzeile-Ausland (3)">
  <a:themeElements>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fontScheme name="GIZ Schrift">
      <a:majorFont>
        <a:latin typeface="Arial"/>
        <a:ea typeface=""/>
        <a:cs typeface=""/>
      </a:majorFont>
      <a:minorFont>
        <a:latin typeface="Arial"/>
        <a:ea typeface=""/>
        <a:cs typeface=""/>
      </a:minorFont>
    </a:fontScheme>
    <a:fmtScheme name="GTZ">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200" b="1" i="0" u="none" strike="noStrike" cap="none" normalizeH="0" baseline="0" smtClean="0">
            <a:ln>
              <a:noFill/>
            </a:ln>
            <a:solidFill>
              <a:srgbClr val="999999"/>
            </a:solidFill>
            <a:effectLst/>
            <a:latin typeface="Arial" charset="0"/>
          </a:defRPr>
        </a:defPPr>
      </a:lstStyle>
    </a:lnDef>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IZ">
    <a:dk1>
      <a:srgbClr val="000000"/>
    </a:dk1>
    <a:lt1>
      <a:srgbClr val="FFFFFF"/>
    </a:lt1>
    <a:dk2>
      <a:srgbClr val="6E6452"/>
    </a:dk2>
    <a:lt2>
      <a:srgbClr val="D2CDC8"/>
    </a:lt2>
    <a:accent1>
      <a:srgbClr val="C80F0F"/>
    </a:accent1>
    <a:accent2>
      <a:srgbClr val="4B859F"/>
    </a:accent2>
    <a:accent3>
      <a:srgbClr val="B498BA"/>
    </a:accent3>
    <a:accent4>
      <a:srgbClr val="F3BF49"/>
    </a:accent4>
    <a:accent5>
      <a:srgbClr val="94B322"/>
    </a:accent5>
    <a:accent6>
      <a:srgbClr val="B4E3E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2430</TotalTime>
  <Words>5237</Words>
  <Application>Microsoft Office PowerPoint</Application>
  <PresentationFormat>Presentación en pantalla (4:3)</PresentationFormat>
  <Paragraphs>704</Paragraphs>
  <Slides>60</Slides>
  <Notes>20</Notes>
  <HiddenSlides>0</HiddenSlides>
  <MMClips>0</MMClips>
  <ScaleCrop>false</ScaleCrop>
  <HeadingPairs>
    <vt:vector size="4" baseType="variant">
      <vt:variant>
        <vt:lpstr>Tema</vt:lpstr>
      </vt:variant>
      <vt:variant>
        <vt:i4>2</vt:i4>
      </vt:variant>
      <vt:variant>
        <vt:lpstr>Títulos de diapositiva</vt:lpstr>
      </vt:variant>
      <vt:variant>
        <vt:i4>60</vt:i4>
      </vt:variant>
    </vt:vector>
  </HeadingPairs>
  <TitlesOfParts>
    <vt:vector size="62" baseType="lpstr">
      <vt:lpstr>GIZ_Banner_Kopfzeile-Ausland (3)</vt:lpstr>
      <vt:lpstr>1_GIZ_Banner_Kopfzeile-Ausland (3)</vt:lpstr>
      <vt:lpstr> Important - BEFORE GETTING STARTED </vt:lpstr>
      <vt:lpstr>Presentación de PowerPoint</vt:lpstr>
      <vt:lpstr>Presentación de PowerPoint</vt:lpstr>
      <vt:lpstr>Presentación de PowerPoint</vt:lpstr>
      <vt:lpstr>The Mexican-German Programme for NAMAs - ProNAMA</vt:lpstr>
      <vt:lpstr>Exercise 2 – Importance of seeing the bigger picture</vt:lpstr>
      <vt:lpstr>What do you expect from this presentation and working group?</vt:lpstr>
      <vt:lpstr>Presentación de PowerPoint</vt:lpstr>
      <vt:lpstr>MRV - the Centrepiece of Mitigation Architecture</vt:lpstr>
      <vt:lpstr>Purpose for developing MRV systems – National level</vt:lpstr>
      <vt:lpstr>Purpose for developing MRV systems – International level</vt:lpstr>
      <vt:lpstr>Group exercise 1    M, R &amp; V stands for…</vt:lpstr>
      <vt:lpstr>2010 - 2013: MRV In the negociations </vt:lpstr>
      <vt:lpstr>Domestic MRV – General Guidelines for NAMAs (1/2)</vt:lpstr>
      <vt:lpstr>Domestic MRV – General Guidelines for NAMAs (2/2)</vt:lpstr>
      <vt:lpstr>National Communications (NCs) for NAI countries</vt:lpstr>
      <vt:lpstr>Biennial Update Reports (BURs) for NAI countries</vt:lpstr>
      <vt:lpstr>Consultative Group of Experts (CGE)</vt:lpstr>
      <vt:lpstr>International Consultation and Analysis (ICA)</vt:lpstr>
      <vt:lpstr>MRV Requirements</vt:lpstr>
      <vt:lpstr>Aspired MRV in the 2015 agreement (1/2)</vt:lpstr>
      <vt:lpstr>Aspired MRV in the 2015 agreement (2/2)</vt:lpstr>
      <vt:lpstr>Challenges for MRV today…</vt:lpstr>
      <vt:lpstr>Exercise 2 – Importance of seeing the bigger picture</vt:lpstr>
      <vt:lpstr>Presentación de PowerPoint</vt:lpstr>
      <vt:lpstr>The MRV Tool – Introduction </vt:lpstr>
      <vt:lpstr>Presentación de PowerPoint</vt:lpstr>
      <vt:lpstr>MRV Tool – Objective </vt:lpstr>
      <vt:lpstr>Presentación de PowerPoint</vt:lpstr>
      <vt:lpstr>Presentación de PowerPoint</vt:lpstr>
      <vt:lpstr>Presentación de PowerPoint</vt:lpstr>
      <vt:lpstr>Presentación de PowerPoint</vt:lpstr>
      <vt:lpstr>What is MRV of Actions?</vt:lpstr>
      <vt:lpstr>Presentación de PowerPoint</vt:lpstr>
      <vt:lpstr>Presentación de PowerPoint</vt:lpstr>
      <vt:lpstr>Presentación de PowerPoint</vt:lpstr>
      <vt:lpstr>Presentación de PowerPoint</vt:lpstr>
      <vt:lpstr>Presentación de PowerPoint</vt:lpstr>
      <vt:lpstr>Overview of Measurement:  What, Who, How and When? </vt:lpstr>
      <vt:lpstr>Presentación de PowerPoint</vt:lpstr>
      <vt:lpstr>What to Report</vt:lpstr>
      <vt:lpstr>Overview of Reporting:  What, Who, How and When? </vt:lpstr>
      <vt:lpstr>Presentación de PowerPoint</vt:lpstr>
      <vt:lpstr>Overview of Verificaton:  What, Who, How and When? </vt:lpstr>
      <vt:lpstr>Presentación de PowerPoint</vt:lpstr>
      <vt:lpstr>Presentación de PowerPoint</vt:lpstr>
      <vt:lpstr>Presentación de PowerPoint</vt:lpstr>
      <vt:lpstr>Institutional structure</vt:lpstr>
      <vt:lpstr>Presentación de PowerPoint</vt:lpstr>
      <vt:lpstr>Presentación de PowerPoint</vt:lpstr>
      <vt:lpstr>Presentación de PowerPoint</vt:lpstr>
      <vt:lpstr>Group exercise</vt:lpstr>
      <vt:lpstr>Task 1: Roles definition  </vt:lpstr>
      <vt:lpstr>Group exercise</vt:lpstr>
      <vt:lpstr>Task 2: Read the Background      [5 min] </vt:lpstr>
      <vt:lpstr>TASK 3: Group discussion    [35 min]  </vt:lpstr>
      <vt:lpstr>TASK 4: Answer the following   [25 min]</vt:lpstr>
      <vt:lpstr>TASK 5: Presentation    [20 min]</vt:lpstr>
      <vt:lpstr>Results Group 1</vt:lpstr>
      <vt:lpstr>Wrapping up..</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GIZ-Design</dc:creator>
  <cp:keywords>GIZ-Leerfolie</cp:keywords>
  <cp:lastModifiedBy>Emily Castro</cp:lastModifiedBy>
  <cp:revision>105</cp:revision>
  <cp:lastPrinted>2012-07-19T10:16:59Z</cp:lastPrinted>
  <dcterms:created xsi:type="dcterms:W3CDTF">2013-09-05T11:54:56Z</dcterms:created>
  <dcterms:modified xsi:type="dcterms:W3CDTF">2014-04-10T06:08:14Z</dcterms:modified>
</cp:coreProperties>
</file>